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Lst>
  <p:notesMasterIdLst>
    <p:notesMasterId r:id="rId64"/>
  </p:notesMasterIdLst>
  <p:sldIdLst>
    <p:sldId id="256" r:id="rId2"/>
    <p:sldId id="294" r:id="rId3"/>
    <p:sldId id="307" r:id="rId4"/>
    <p:sldId id="295" r:id="rId5"/>
    <p:sldId id="324" r:id="rId6"/>
    <p:sldId id="296" r:id="rId7"/>
    <p:sldId id="325" r:id="rId8"/>
    <p:sldId id="330" r:id="rId9"/>
    <p:sldId id="331" r:id="rId10"/>
    <p:sldId id="332" r:id="rId11"/>
    <p:sldId id="333" r:id="rId12"/>
    <p:sldId id="298" r:id="rId13"/>
    <p:sldId id="334" r:id="rId14"/>
    <p:sldId id="335" r:id="rId15"/>
    <p:sldId id="299" r:id="rId16"/>
    <p:sldId id="257" r:id="rId17"/>
    <p:sldId id="273" r:id="rId18"/>
    <p:sldId id="275" r:id="rId19"/>
    <p:sldId id="277" r:id="rId20"/>
    <p:sldId id="278" r:id="rId21"/>
    <p:sldId id="279" r:id="rId22"/>
    <p:sldId id="280" r:id="rId23"/>
    <p:sldId id="281" r:id="rId24"/>
    <p:sldId id="282" r:id="rId25"/>
    <p:sldId id="283" r:id="rId26"/>
    <p:sldId id="284" r:id="rId27"/>
    <p:sldId id="264" r:id="rId28"/>
    <p:sldId id="272" r:id="rId29"/>
    <p:sldId id="336" r:id="rId30"/>
    <p:sldId id="338" r:id="rId31"/>
    <p:sldId id="339" r:id="rId32"/>
    <p:sldId id="287" r:id="rId33"/>
    <p:sldId id="316" r:id="rId34"/>
    <p:sldId id="317" r:id="rId35"/>
    <p:sldId id="288" r:id="rId36"/>
    <p:sldId id="292" r:id="rId37"/>
    <p:sldId id="318" r:id="rId38"/>
    <p:sldId id="319" r:id="rId39"/>
    <p:sldId id="337" r:id="rId40"/>
    <p:sldId id="341" r:id="rId41"/>
    <p:sldId id="342" r:id="rId42"/>
    <p:sldId id="343" r:id="rId43"/>
    <p:sldId id="344" r:id="rId44"/>
    <p:sldId id="345" r:id="rId45"/>
    <p:sldId id="340" r:id="rId46"/>
    <p:sldId id="265" r:id="rId47"/>
    <p:sldId id="346" r:id="rId48"/>
    <p:sldId id="347" r:id="rId49"/>
    <p:sldId id="348" r:id="rId50"/>
    <p:sldId id="267" r:id="rId51"/>
    <p:sldId id="268" r:id="rId52"/>
    <p:sldId id="349" r:id="rId53"/>
    <p:sldId id="350" r:id="rId54"/>
    <p:sldId id="351" r:id="rId55"/>
    <p:sldId id="352" r:id="rId56"/>
    <p:sldId id="353" r:id="rId57"/>
    <p:sldId id="320" r:id="rId58"/>
    <p:sldId id="322" r:id="rId59"/>
    <p:sldId id="323" r:id="rId60"/>
    <p:sldId id="270" r:id="rId61"/>
    <p:sldId id="271" r:id="rId62"/>
    <p:sldId id="354" r:id="rId63"/>
  </p:sldIdLst>
  <p:sldSz cx="12192000" cy="6858000"/>
  <p:notesSz cx="6858000" cy="9144000"/>
  <p:defaultTextStyle>
    <a:defPPr>
      <a:defRPr lang="fa-I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274" autoAdjust="0"/>
  </p:normalViewPr>
  <p:slideViewPr>
    <p:cSldViewPr snapToGrid="0">
      <p:cViewPr varScale="1">
        <p:scale>
          <a:sx n="76" d="100"/>
          <a:sy n="76" d="100"/>
        </p:scale>
        <p:origin x="113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A3F65D07-FADF-49E2-A5F0-7EBD0DE65B83}" type="datetimeFigureOut">
              <a:rPr lang="fa-IR" smtClean="0"/>
              <a:t>08/04/1444</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fa-I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B06AA93-F97F-4BDF-B662-75667A970D72}" type="slidenum">
              <a:rPr lang="fa-IR" smtClean="0"/>
              <a:t>‹#›</a:t>
            </a:fld>
            <a:endParaRPr lang="fa-IR"/>
          </a:p>
        </p:txBody>
      </p:sp>
    </p:spTree>
    <p:extLst>
      <p:ext uri="{BB962C8B-B14F-4D97-AF65-F5344CB8AC3E}">
        <p14:creationId xmlns:p14="http://schemas.microsoft.com/office/powerpoint/2010/main" val="1432172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6B06AA93-F97F-4BDF-B662-75667A970D72}" type="slidenum">
              <a:rPr lang="fa-IR" smtClean="0"/>
              <a:t>39</a:t>
            </a:fld>
            <a:endParaRPr lang="fa-IR"/>
          </a:p>
        </p:txBody>
      </p:sp>
    </p:spTree>
    <p:extLst>
      <p:ext uri="{BB962C8B-B14F-4D97-AF65-F5344CB8AC3E}">
        <p14:creationId xmlns:p14="http://schemas.microsoft.com/office/powerpoint/2010/main" val="1083502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a:solidFill>
                  <a:schemeClr val="tx1"/>
                </a:solidFill>
                <a:latin typeface="Arial" panose="020B0604020202020204" pitchFamily="34" charset="0"/>
                <a:cs typeface="B Nazanin" panose="00000400000000000000" pitchFamily="2" charset="-78"/>
              </a:defRPr>
            </a:lvl1pPr>
            <a:lvl2pPr marL="742950" indent="-285750" defTabSz="947738" eaLnBrk="0" hangingPunct="0">
              <a:defRPr>
                <a:solidFill>
                  <a:schemeClr val="tx1"/>
                </a:solidFill>
                <a:latin typeface="Arial" panose="020B0604020202020204" pitchFamily="34" charset="0"/>
                <a:cs typeface="B Nazanin" panose="00000400000000000000" pitchFamily="2" charset="-78"/>
              </a:defRPr>
            </a:lvl2pPr>
            <a:lvl3pPr marL="1143000" indent="-228600" defTabSz="947738" eaLnBrk="0" hangingPunct="0">
              <a:defRPr>
                <a:solidFill>
                  <a:schemeClr val="tx1"/>
                </a:solidFill>
                <a:latin typeface="Arial" panose="020B0604020202020204" pitchFamily="34" charset="0"/>
                <a:cs typeface="B Nazanin" panose="00000400000000000000" pitchFamily="2" charset="-78"/>
              </a:defRPr>
            </a:lvl3pPr>
            <a:lvl4pPr marL="1600200" indent="-228600" defTabSz="947738" eaLnBrk="0" hangingPunct="0">
              <a:defRPr>
                <a:solidFill>
                  <a:schemeClr val="tx1"/>
                </a:solidFill>
                <a:latin typeface="Arial" panose="020B0604020202020204" pitchFamily="34" charset="0"/>
                <a:cs typeface="B Nazanin" panose="00000400000000000000" pitchFamily="2" charset="-78"/>
              </a:defRPr>
            </a:lvl4pPr>
            <a:lvl5pPr marL="2057400" indent="-228600" defTabSz="947738" eaLnBrk="0" hangingPunct="0">
              <a:defRPr>
                <a:solidFill>
                  <a:schemeClr val="tx1"/>
                </a:solidFill>
                <a:latin typeface="Arial" panose="020B0604020202020204" pitchFamily="34" charset="0"/>
                <a:cs typeface="B Nazanin" panose="00000400000000000000" pitchFamily="2" charset="-78"/>
              </a:defRPr>
            </a:lvl5pPr>
            <a:lvl6pPr marL="2514600" indent="-228600" defTabSz="947738"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defTabSz="947738"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defTabSz="947738"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defTabSz="947738"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fld id="{7E9FA425-36EA-4D08-97CB-26C1918AC8FA}" type="slidenum">
              <a:rPr lang="ar-SA" altLang="fa-IR">
                <a:latin typeface="Times New Roman" panose="02020603050405020304" pitchFamily="18" charset="0"/>
                <a:cs typeface="Times New Roman" panose="02020603050405020304" pitchFamily="18" charset="0"/>
              </a:rPr>
              <a:pPr/>
              <a:t>59</a:t>
            </a:fld>
            <a:endParaRPr lang="en-US" altLang="fa-IR">
              <a:latin typeface="Times New Roman" panose="02020603050405020304" pitchFamily="18" charset="0"/>
              <a:cs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fa-IR" altLang="fa-IR" smtClean="0"/>
              <a:t>نه حادثه</a:t>
            </a:r>
          </a:p>
          <a:p>
            <a:pPr eaLnBrk="1" hangingPunct="1"/>
            <a:endParaRPr lang="en-US" altLang="fa-IR" smtClean="0"/>
          </a:p>
        </p:txBody>
      </p:sp>
    </p:spTree>
    <p:extLst>
      <p:ext uri="{BB962C8B-B14F-4D97-AF65-F5344CB8AC3E}">
        <p14:creationId xmlns:p14="http://schemas.microsoft.com/office/powerpoint/2010/main" val="3962813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96FE0F5-E7C4-49E0-9D05-BA942B9FC3F0}" type="datetimeFigureOut">
              <a:rPr lang="fa-IR" smtClean="0"/>
              <a:t>08/04/1444</a:t>
            </a:fld>
            <a:endParaRPr lang="fa-IR"/>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fa-I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3723156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6FE0F5-E7C4-49E0-9D05-BA942B9FC3F0}" type="datetimeFigureOut">
              <a:rPr lang="fa-IR" smtClean="0"/>
              <a:t>08/04/1444</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2156028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96FE0F5-E7C4-49E0-9D05-BA942B9FC3F0}"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2996792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B96FE0F5-E7C4-49E0-9D05-BA942B9FC3F0}"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300959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6FE0F5-E7C4-49E0-9D05-BA942B9FC3F0}"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4548265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96FE0F5-E7C4-49E0-9D05-BA942B9FC3F0}" type="datetimeFigureOut">
              <a:rPr lang="fa-IR" smtClean="0"/>
              <a:t>08/04/1444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1827846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96FE0F5-E7C4-49E0-9D05-BA942B9FC3F0}" type="datetimeFigureOut">
              <a:rPr lang="fa-IR" smtClean="0"/>
              <a:t>08/04/1444</a:t>
            </a:fld>
            <a:endParaRPr lang="fa-IR"/>
          </a:p>
        </p:txBody>
      </p:sp>
      <p:sp>
        <p:nvSpPr>
          <p:cNvPr id="8" name="Footer Placeholder 7"/>
          <p:cNvSpPr>
            <a:spLocks noGrp="1"/>
          </p:cNvSpPr>
          <p:nvPr>
            <p:ph type="ftr" sz="quarter" idx="11"/>
          </p:nvPr>
        </p:nvSpPr>
        <p:spPr>
          <a:xfrm>
            <a:off x="561111" y="6391838"/>
            <a:ext cx="3644282" cy="304801"/>
          </a:xfrm>
        </p:spPr>
        <p:txBody>
          <a:bodyPr/>
          <a:lstStyle/>
          <a:p>
            <a:endParaRPr lang="fa-IR"/>
          </a:p>
        </p:txBody>
      </p:sp>
      <p:sp>
        <p:nvSpPr>
          <p:cNvPr id="9" name="Slide Number Placeholder 8"/>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80254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B96FE0F5-E7C4-49E0-9D05-BA942B9FC3F0}"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3855769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96FE0F5-E7C4-49E0-9D05-BA942B9FC3F0}"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78800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96FE0F5-E7C4-49E0-9D05-BA942B9FC3F0}"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1865907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96FE0F5-E7C4-49E0-9D05-BA942B9FC3F0}" type="datetimeFigureOut">
              <a:rPr lang="fa-IR" smtClean="0"/>
              <a:t>08/04/1444</a:t>
            </a:fld>
            <a:endParaRPr lang="fa-IR"/>
          </a:p>
        </p:txBody>
      </p:sp>
      <p:sp>
        <p:nvSpPr>
          <p:cNvPr id="5" name="Footer Placeholder 4"/>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1773495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96FE0F5-E7C4-49E0-9D05-BA942B9FC3F0}" type="datetimeFigureOut">
              <a:rPr lang="fa-IR" smtClean="0"/>
              <a:t>08/04/1444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188074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96FE0F5-E7C4-49E0-9D05-BA942B9FC3F0}" type="datetimeFigureOut">
              <a:rPr lang="fa-IR" smtClean="0"/>
              <a:t>08/04/1444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1275453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96FE0F5-E7C4-49E0-9D05-BA942B9FC3F0}" type="datetimeFigureOut">
              <a:rPr lang="fa-IR" smtClean="0"/>
              <a:t>08/04/1444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1339332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FE0F5-E7C4-49E0-9D05-BA942B9FC3F0}" type="datetimeFigureOut">
              <a:rPr lang="fa-IR" smtClean="0"/>
              <a:t>08/04/1444</a:t>
            </a:fld>
            <a:endParaRPr lang="fa-IR"/>
          </a:p>
        </p:txBody>
      </p:sp>
      <p:sp>
        <p:nvSpPr>
          <p:cNvPr id="3" name="Footer Placeholder 2"/>
          <p:cNvSpPr>
            <a:spLocks noGrp="1"/>
          </p:cNvSpPr>
          <p:nvPr>
            <p:ph type="ftr" sz="quarter" idx="11"/>
          </p:nvPr>
        </p:nvSpPr>
        <p:spPr/>
        <p:txBody>
          <a:bodyPr/>
          <a:lstStyle/>
          <a:p>
            <a:endParaRPr lang="fa-I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43953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6FE0F5-E7C4-49E0-9D05-BA942B9FC3F0}" type="datetimeFigureOut">
              <a:rPr lang="fa-IR" smtClean="0"/>
              <a:t>08/04/1444</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1585032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96FE0F5-E7C4-49E0-9D05-BA942B9FC3F0}" type="datetimeFigureOut">
              <a:rPr lang="fa-IR" smtClean="0"/>
              <a:t>08/04/1444</a:t>
            </a:fld>
            <a:endParaRPr lang="fa-IR"/>
          </a:p>
        </p:txBody>
      </p:sp>
      <p:sp>
        <p:nvSpPr>
          <p:cNvPr id="6" name="Footer Placeholder 5"/>
          <p:cNvSpPr>
            <a:spLocks noGrp="1"/>
          </p:cNvSpPr>
          <p:nvPr>
            <p:ph type="ftr" sz="quarter" idx="11"/>
          </p:nvPr>
        </p:nvSpPr>
        <p:spPr/>
        <p:txBody>
          <a:bodyPr/>
          <a:lstStyle/>
          <a:p>
            <a:endParaRPr lang="fa-I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20C0FC09-9637-4585-88C4-82AB3C3C9200}" type="slidenum">
              <a:rPr lang="fa-IR" smtClean="0"/>
              <a:t>‹#›</a:t>
            </a:fld>
            <a:endParaRPr lang="fa-IR"/>
          </a:p>
        </p:txBody>
      </p:sp>
    </p:spTree>
    <p:extLst>
      <p:ext uri="{BB962C8B-B14F-4D97-AF65-F5344CB8AC3E}">
        <p14:creationId xmlns:p14="http://schemas.microsoft.com/office/powerpoint/2010/main" val="160691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96FE0F5-E7C4-49E0-9D05-BA942B9FC3F0}" type="datetimeFigureOut">
              <a:rPr lang="fa-IR" smtClean="0"/>
              <a:t>08/04/1444</a:t>
            </a:fld>
            <a:endParaRPr lang="fa-IR"/>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fa-I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20C0FC09-9637-4585-88C4-82AB3C3C9200}" type="slidenum">
              <a:rPr lang="fa-IR" smtClean="0"/>
              <a:t>‹#›</a:t>
            </a:fld>
            <a:endParaRPr lang="fa-IR"/>
          </a:p>
        </p:txBody>
      </p:sp>
    </p:spTree>
    <p:extLst>
      <p:ext uri="{BB962C8B-B14F-4D97-AF65-F5344CB8AC3E}">
        <p14:creationId xmlns:p14="http://schemas.microsoft.com/office/powerpoint/2010/main" val="379499512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7583" y="373963"/>
            <a:ext cx="10225312" cy="2974543"/>
          </a:xfrm>
        </p:spPr>
        <p:txBody>
          <a:bodyPr/>
          <a:lstStyle/>
          <a:p>
            <a:r>
              <a:rPr lang="fa-IR" sz="7200" cap="all" dirty="0">
                <a:solidFill>
                  <a:srgbClr val="92D050"/>
                </a:solidFill>
                <a:latin typeface="+mn-lt"/>
                <a:ea typeface="+mn-ea"/>
                <a:cs typeface="B Titr" panose="00000700000000000000" pitchFamily="2" charset="-78"/>
              </a:rPr>
              <a:t>مدیریت خطر حوادث و بلایا</a:t>
            </a:r>
          </a:p>
        </p:txBody>
      </p:sp>
      <p:sp>
        <p:nvSpPr>
          <p:cNvPr id="3" name="Subtitle 2"/>
          <p:cNvSpPr>
            <a:spLocks noGrp="1"/>
          </p:cNvSpPr>
          <p:nvPr>
            <p:ph type="subTitle" idx="1"/>
          </p:nvPr>
        </p:nvSpPr>
        <p:spPr>
          <a:xfrm>
            <a:off x="836613" y="4777381"/>
            <a:ext cx="9144000" cy="1655762"/>
          </a:xfrm>
        </p:spPr>
        <p:txBody>
          <a:bodyPr>
            <a:normAutofit/>
          </a:bodyPr>
          <a:lstStyle/>
          <a:p>
            <a:pPr algn="r"/>
            <a:r>
              <a:rPr lang="fa-IR" sz="2800" dirty="0" smtClean="0">
                <a:solidFill>
                  <a:srgbClr val="FFFF00"/>
                </a:solidFill>
                <a:cs typeface="B Titr" panose="00000700000000000000" pitchFamily="2" charset="-78"/>
              </a:rPr>
              <a:t>ارائه دهنده:مهندس جلیلی</a:t>
            </a:r>
            <a:endParaRPr lang="fa-IR" sz="2800" dirty="0">
              <a:solidFill>
                <a:srgbClr val="FFFF00"/>
              </a:solidFill>
              <a:cs typeface="B Titr" panose="00000700000000000000" pitchFamily="2" charset="-78"/>
            </a:endParaRPr>
          </a:p>
        </p:txBody>
      </p:sp>
    </p:spTree>
    <p:extLst>
      <p:ext uri="{BB962C8B-B14F-4D97-AF65-F5344CB8AC3E}">
        <p14:creationId xmlns:p14="http://schemas.microsoft.com/office/powerpoint/2010/main" val="279343844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320" y="811369"/>
            <a:ext cx="8761413" cy="766232"/>
          </a:xfrm>
        </p:spPr>
        <p:txBody>
          <a:bodyPr/>
          <a:lstStyle/>
          <a:p>
            <a:pPr algn="r"/>
            <a:r>
              <a:rPr lang="fa-IR" dirty="0"/>
              <a:t>مقابله </a:t>
            </a:r>
            <a:br>
              <a:rPr lang="fa-IR" dirty="0"/>
            </a:br>
            <a:endParaRPr lang="fa-IR" dirty="0"/>
          </a:p>
        </p:txBody>
      </p:sp>
      <p:sp>
        <p:nvSpPr>
          <p:cNvPr id="3" name="Content Placeholder 2"/>
          <p:cNvSpPr>
            <a:spLocks noGrp="1"/>
          </p:cNvSpPr>
          <p:nvPr>
            <p:ph idx="1"/>
          </p:nvPr>
        </p:nvSpPr>
        <p:spPr>
          <a:xfrm>
            <a:off x="1154954" y="2603500"/>
            <a:ext cx="10719367" cy="3416300"/>
          </a:xfrm>
        </p:spPr>
        <p:txBody>
          <a:bodyPr/>
          <a:lstStyle/>
          <a:p>
            <a:pPr algn="just"/>
            <a:r>
              <a:rPr lang="fa-IR" sz="2800" b="1" u="sng" dirty="0">
                <a:solidFill>
                  <a:srgbClr val="FF0000"/>
                </a:solidFill>
                <a:cs typeface="B Nazanin" panose="00000400000000000000" pitchFamily="2" charset="-78"/>
              </a:rPr>
              <a:t>انجام اقدامات </a:t>
            </a:r>
            <a:r>
              <a:rPr lang="fa-IR" sz="2800" b="1" dirty="0">
                <a:cs typeface="B Nazanin" panose="00000400000000000000" pitchFamily="2" charset="-78"/>
              </a:rPr>
              <a:t>و </a:t>
            </a:r>
            <a:r>
              <a:rPr lang="fa-IR" sz="2800" b="1" u="sng" dirty="0">
                <a:solidFill>
                  <a:srgbClr val="FF0000"/>
                </a:solidFill>
                <a:cs typeface="B Nazanin" panose="00000400000000000000" pitchFamily="2" charset="-78"/>
              </a:rPr>
              <a:t>ارائه خدمات اضطراري </a:t>
            </a:r>
            <a:r>
              <a:rPr lang="fa-IR" sz="2800" b="1" dirty="0">
                <a:cs typeface="B Nazanin" panose="00000400000000000000" pitchFamily="2" charset="-78"/>
              </a:rPr>
              <a:t>به دنبال وقوع بحران است که با هدف </a:t>
            </a:r>
            <a:r>
              <a:rPr lang="fa-IR" sz="2800" b="1" u="sng" dirty="0">
                <a:solidFill>
                  <a:srgbClr val="FF0000"/>
                </a:solidFill>
                <a:cs typeface="B Nazanin" panose="00000400000000000000" pitchFamily="2" charset="-78"/>
              </a:rPr>
              <a:t>نجات جان و مال انسانها</a:t>
            </a:r>
            <a:r>
              <a:rPr lang="fa-IR" sz="2800" b="1" dirty="0">
                <a:cs typeface="B Nazanin" panose="00000400000000000000" pitchFamily="2" charset="-78"/>
              </a:rPr>
              <a:t>،</a:t>
            </a:r>
            <a:r>
              <a:rPr lang="fa-IR" sz="2800" b="1" u="sng" dirty="0">
                <a:solidFill>
                  <a:srgbClr val="FF0000"/>
                </a:solidFill>
                <a:cs typeface="B Nazanin" panose="00000400000000000000" pitchFamily="2" charset="-78"/>
              </a:rPr>
              <a:t>تأمين رفاه نسبي </a:t>
            </a:r>
            <a:r>
              <a:rPr lang="fa-IR" sz="2800" b="1" dirty="0">
                <a:cs typeface="B Nazanin" panose="00000400000000000000" pitchFamily="2" charset="-78"/>
              </a:rPr>
              <a:t>براي آنها و جلوگيري از </a:t>
            </a:r>
            <a:r>
              <a:rPr lang="fa-IR" sz="2800" b="1" u="sng" dirty="0">
                <a:solidFill>
                  <a:srgbClr val="FF0000"/>
                </a:solidFill>
                <a:cs typeface="B Nazanin" panose="00000400000000000000" pitchFamily="2" charset="-78"/>
              </a:rPr>
              <a:t>گسترش خسارات </a:t>
            </a:r>
            <a:r>
              <a:rPr lang="fa-IR" sz="2800" b="1" dirty="0">
                <a:cs typeface="B Nazanin" panose="00000400000000000000" pitchFamily="2" charset="-78"/>
              </a:rPr>
              <a:t>انجام مي شود</a:t>
            </a:r>
            <a:r>
              <a:rPr lang="fa-IR" sz="2800" b="1" dirty="0" smtClean="0">
                <a:cs typeface="B Nazanin" panose="00000400000000000000" pitchFamily="2" charset="-78"/>
              </a:rPr>
              <a:t>.</a:t>
            </a:r>
          </a:p>
          <a:p>
            <a:pPr algn="just"/>
            <a:r>
              <a:rPr lang="fa-IR" sz="2800" b="1" dirty="0" smtClean="0">
                <a:cs typeface="B Nazanin" panose="00000400000000000000" pitchFamily="2" charset="-78"/>
              </a:rPr>
              <a:t> </a:t>
            </a:r>
            <a:r>
              <a:rPr lang="fa-IR" sz="2800" b="1" dirty="0">
                <a:cs typeface="B Nazanin" panose="00000400000000000000" pitchFamily="2" charset="-78"/>
              </a:rPr>
              <a:t>عمليات مقابله </a:t>
            </a:r>
            <a:r>
              <a:rPr lang="fa-IR" sz="2800" b="1" dirty="0" smtClean="0">
                <a:cs typeface="B Nazanin" panose="00000400000000000000" pitchFamily="2" charset="-78"/>
              </a:rPr>
              <a:t>شامل: </a:t>
            </a:r>
            <a:r>
              <a:rPr lang="fa-IR" sz="2800" b="1" dirty="0">
                <a:solidFill>
                  <a:srgbClr val="FF0000"/>
                </a:solidFill>
                <a:cs typeface="B Nazanin" panose="00000400000000000000" pitchFamily="2" charset="-78"/>
              </a:rPr>
              <a:t>هشدار، جستجو،نجات و امداد، بهداشت، درمان، تأمين امنيت، ترابري، ارتباطات، تدفين، دفع پسماندها، مهار آتش، کنترل مواد خطرناك،سوخت رساني، برقراري شريانهاي حياتي و ساير خدمات اضطراري </a:t>
            </a:r>
            <a:r>
              <a:rPr lang="fa-IR" sz="2800" b="1" dirty="0">
                <a:cs typeface="B Nazanin" panose="00000400000000000000" pitchFamily="2" charset="-78"/>
              </a:rPr>
              <a:t>ذيربط است</a:t>
            </a:r>
            <a:r>
              <a:rPr lang="fa-IR" sz="2667" b="1" dirty="0">
                <a:cs typeface="B Nazanin" panose="00000400000000000000" pitchFamily="2" charset="-78"/>
              </a:rPr>
              <a:t>.</a:t>
            </a:r>
          </a:p>
          <a:p>
            <a:endParaRPr lang="fa-IR" dirty="0"/>
          </a:p>
        </p:txBody>
      </p:sp>
    </p:spTree>
    <p:extLst>
      <p:ext uri="{BB962C8B-B14F-4D97-AF65-F5344CB8AC3E}">
        <p14:creationId xmlns:p14="http://schemas.microsoft.com/office/powerpoint/2010/main" val="3482307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805" y="883516"/>
            <a:ext cx="8761413" cy="706964"/>
          </a:xfrm>
        </p:spPr>
        <p:txBody>
          <a:bodyPr/>
          <a:lstStyle/>
          <a:p>
            <a:pPr algn="r"/>
            <a:r>
              <a:rPr lang="fa-IR" dirty="0"/>
              <a:t>بازسازی</a:t>
            </a:r>
            <a:br>
              <a:rPr lang="fa-IR" dirty="0"/>
            </a:br>
            <a:endParaRPr lang="fa-IR" dirty="0"/>
          </a:p>
        </p:txBody>
      </p:sp>
      <p:sp>
        <p:nvSpPr>
          <p:cNvPr id="3" name="Content Placeholder 2"/>
          <p:cNvSpPr>
            <a:spLocks noGrp="1"/>
          </p:cNvSpPr>
          <p:nvPr>
            <p:ph idx="1"/>
          </p:nvPr>
        </p:nvSpPr>
        <p:spPr>
          <a:xfrm>
            <a:off x="1154954" y="2603500"/>
            <a:ext cx="10178454" cy="3416300"/>
          </a:xfrm>
        </p:spPr>
        <p:txBody>
          <a:bodyPr/>
          <a:lstStyle/>
          <a:p>
            <a:pPr algn="just"/>
            <a:r>
              <a:rPr lang="fa-IR" sz="2800" b="1" dirty="0">
                <a:cs typeface="B Nazanin" panose="00000400000000000000" pitchFamily="2" charset="-78"/>
              </a:rPr>
              <a:t>بازسازي شامل کليه </a:t>
            </a:r>
            <a:r>
              <a:rPr lang="fa-IR" sz="2800" b="1" u="sng" dirty="0">
                <a:solidFill>
                  <a:srgbClr val="FF0000"/>
                </a:solidFill>
                <a:cs typeface="B Nazanin" panose="00000400000000000000" pitchFamily="2" charset="-78"/>
              </a:rPr>
              <a:t>اقدامات لازم و ضروري </a:t>
            </a:r>
            <a:r>
              <a:rPr lang="fa-IR" sz="2800" b="1" dirty="0">
                <a:cs typeface="B Nazanin" panose="00000400000000000000" pitchFamily="2" charset="-78"/>
              </a:rPr>
              <a:t>پس از وقوع بحران است که براي </a:t>
            </a:r>
            <a:r>
              <a:rPr lang="fa-IR" sz="2800" b="1" u="sng" dirty="0">
                <a:solidFill>
                  <a:srgbClr val="FF0000"/>
                </a:solidFill>
                <a:cs typeface="B Nazanin" panose="00000400000000000000" pitchFamily="2" charset="-78"/>
              </a:rPr>
              <a:t>بازگرداندن وضعيت عادي </a:t>
            </a:r>
            <a:r>
              <a:rPr lang="fa-IR" sz="2800" b="1" dirty="0">
                <a:cs typeface="B Nazanin" panose="00000400000000000000" pitchFamily="2" charset="-78"/>
              </a:rPr>
              <a:t>به مناطق آسيب ديده با در نظر گرفتن ويژگيهاي توسعه پايدار، ضوابط ايمني و مسائل فرهنگي، تاريخي واجتماعي منطقه آسيب ديده انجام مي گردد</a:t>
            </a:r>
            <a:r>
              <a:rPr lang="fa-IR" sz="2800" b="1" dirty="0" smtClean="0">
                <a:cs typeface="B Nazanin" panose="00000400000000000000" pitchFamily="2" charset="-78"/>
              </a:rPr>
              <a:t>.</a:t>
            </a:r>
          </a:p>
          <a:p>
            <a:pPr algn="just"/>
            <a:r>
              <a:rPr lang="fa-IR" sz="2800" b="1" dirty="0" smtClean="0">
                <a:cs typeface="B Nazanin" panose="00000400000000000000" pitchFamily="2" charset="-78"/>
              </a:rPr>
              <a:t> </a:t>
            </a:r>
            <a:r>
              <a:rPr lang="fa-IR" sz="2800" b="1" dirty="0">
                <a:cs typeface="B Nazanin" panose="00000400000000000000" pitchFamily="2" charset="-78"/>
              </a:rPr>
              <a:t>بازتواني نيز </a:t>
            </a:r>
            <a:r>
              <a:rPr lang="fa-IR" sz="2800" b="1" dirty="0" smtClean="0">
                <a:cs typeface="B Nazanin" panose="00000400000000000000" pitchFamily="2" charset="-78"/>
              </a:rPr>
              <a:t>شامل: </a:t>
            </a:r>
            <a:r>
              <a:rPr lang="fa-IR" sz="2800" b="1" dirty="0">
                <a:cs typeface="B Nazanin" panose="00000400000000000000" pitchFamily="2" charset="-78"/>
              </a:rPr>
              <a:t>مجموعه اقداماتي است که جهت </a:t>
            </a:r>
            <a:r>
              <a:rPr lang="fa-IR" sz="2800" b="1" dirty="0">
                <a:solidFill>
                  <a:srgbClr val="FF0000"/>
                </a:solidFill>
                <a:cs typeface="B Nazanin" panose="00000400000000000000" pitchFamily="2" charset="-78"/>
              </a:rPr>
              <a:t>بازگرداندن شرايط  جسمي، روحي و رواني آسيب ديدگان به حالت طبيعي </a:t>
            </a:r>
            <a:r>
              <a:rPr lang="fa-IR" sz="2800" b="1" dirty="0">
                <a:cs typeface="B Nazanin" panose="00000400000000000000" pitchFamily="2" charset="-78"/>
              </a:rPr>
              <a:t>به انجام مي رسد. </a:t>
            </a:r>
          </a:p>
          <a:p>
            <a:endParaRPr lang="fa-IR" dirty="0"/>
          </a:p>
        </p:txBody>
      </p:sp>
    </p:spTree>
    <p:extLst>
      <p:ext uri="{BB962C8B-B14F-4D97-AF65-F5344CB8AC3E}">
        <p14:creationId xmlns:p14="http://schemas.microsoft.com/office/powerpoint/2010/main" val="18747363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2350310" y="831697"/>
            <a:ext cx="801460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86" tIns="43543" rIns="87086" bIns="43543" numCol="1" rtlCol="0" anchor="t" anchorCtr="0" compatLnSpc="1">
            <a:prstTxWarp prst="textNoShape">
              <a:avLst/>
            </a:prstTxWarp>
            <a:noAutofit/>
          </a:bodyPr>
          <a:lstStyle/>
          <a:p>
            <a:pPr algn="r" eaLnBrk="1" hangingPunct="1"/>
            <a:r>
              <a:rPr lang="fa-IR" altLang="fa-IR" sz="3143" dirty="0">
                <a:solidFill>
                  <a:srgbClr val="000066"/>
                </a:solidFill>
                <a:cs typeface="B Titr" panose="00000700000000000000" pitchFamily="2" charset="-78"/>
              </a:rPr>
              <a:t> انواع وضع</a:t>
            </a:r>
            <a:r>
              <a:rPr lang="ar-SA" altLang="fa-IR" sz="3143" dirty="0">
                <a:solidFill>
                  <a:srgbClr val="000066"/>
                </a:solidFill>
                <a:cs typeface="B Titr" panose="00000700000000000000" pitchFamily="2" charset="-78"/>
              </a:rPr>
              <a:t>ي</a:t>
            </a:r>
            <a:r>
              <a:rPr lang="fa-IR" altLang="fa-IR" sz="3143" dirty="0">
                <a:solidFill>
                  <a:srgbClr val="000066"/>
                </a:solidFill>
                <a:cs typeface="B Titr" panose="00000700000000000000" pitchFamily="2" charset="-78"/>
              </a:rPr>
              <a:t>ت اضطرار</a:t>
            </a:r>
            <a:r>
              <a:rPr lang="ar-SA" altLang="fa-IR" sz="3143" dirty="0">
                <a:solidFill>
                  <a:srgbClr val="000066"/>
                </a:solidFill>
                <a:cs typeface="B Titr" panose="00000700000000000000" pitchFamily="2" charset="-78"/>
              </a:rPr>
              <a:t>ي</a:t>
            </a:r>
            <a:endParaRPr lang="en-US" altLang="fa-IR" sz="3143" dirty="0">
              <a:solidFill>
                <a:srgbClr val="000066"/>
              </a:solidFill>
              <a:cs typeface="B Titr" panose="00000700000000000000" pitchFamily="2" charset="-78"/>
            </a:endParaRPr>
          </a:p>
        </p:txBody>
      </p:sp>
      <p:sp>
        <p:nvSpPr>
          <p:cNvPr id="29699" name="Rectangle 5"/>
          <p:cNvSpPr>
            <a:spLocks noChangeArrowheads="1"/>
          </p:cNvSpPr>
          <p:nvPr/>
        </p:nvSpPr>
        <p:spPr bwMode="auto">
          <a:xfrm>
            <a:off x="4174369" y="3377596"/>
            <a:ext cx="541866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2" tIns="46511" rIns="93022" bIns="46511"/>
          <a:lstStyle>
            <a:lvl1pPr marL="366713" indent="-366713" defTabSz="977900" eaLnBrk="0" hangingPunct="0">
              <a:defRPr>
                <a:solidFill>
                  <a:schemeClr val="tx1"/>
                </a:solidFill>
                <a:latin typeface="Arial" panose="020B0604020202020204" pitchFamily="34" charset="0"/>
                <a:cs typeface="B Nazanin" panose="00000400000000000000" pitchFamily="2" charset="-78"/>
              </a:defRPr>
            </a:lvl1pPr>
            <a:lvl2pPr marL="742950" indent="-285750" defTabSz="977900" eaLnBrk="0" hangingPunct="0">
              <a:defRPr>
                <a:solidFill>
                  <a:schemeClr val="tx1"/>
                </a:solidFill>
                <a:latin typeface="Arial" panose="020B0604020202020204" pitchFamily="34" charset="0"/>
                <a:cs typeface="B Nazanin" panose="00000400000000000000" pitchFamily="2" charset="-78"/>
              </a:defRPr>
            </a:lvl2pPr>
            <a:lvl3pPr marL="1143000" indent="-228600" defTabSz="977900" eaLnBrk="0" hangingPunct="0">
              <a:defRPr>
                <a:solidFill>
                  <a:schemeClr val="tx1"/>
                </a:solidFill>
                <a:latin typeface="Arial" panose="020B0604020202020204" pitchFamily="34" charset="0"/>
                <a:cs typeface="B Nazanin" panose="00000400000000000000" pitchFamily="2" charset="-78"/>
              </a:defRPr>
            </a:lvl3pPr>
            <a:lvl4pPr marL="1600200" indent="-228600" defTabSz="977900" eaLnBrk="0" hangingPunct="0">
              <a:defRPr>
                <a:solidFill>
                  <a:schemeClr val="tx1"/>
                </a:solidFill>
                <a:latin typeface="Arial" panose="020B0604020202020204" pitchFamily="34" charset="0"/>
                <a:cs typeface="B Nazanin" panose="00000400000000000000" pitchFamily="2" charset="-78"/>
              </a:defRPr>
            </a:lvl4pPr>
            <a:lvl5pPr marL="2057400" indent="-228600" defTabSz="977900" eaLnBrk="0" hangingPunct="0">
              <a:defRPr>
                <a:solidFill>
                  <a:schemeClr val="tx1"/>
                </a:solidFill>
                <a:latin typeface="Arial" panose="020B0604020202020204" pitchFamily="34" charset="0"/>
                <a:cs typeface="B Nazanin" panose="00000400000000000000" pitchFamily="2" charset="-78"/>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marL="342900" indent="-342900" algn="r" defTabSz="457200" rtl="1" eaLnBrk="1" hangingPunct="1">
              <a:lnSpc>
                <a:spcPct val="165000"/>
              </a:lnSpc>
              <a:spcBef>
                <a:spcPts val="1000"/>
              </a:spcBef>
              <a:buClr>
                <a:schemeClr val="accent1"/>
              </a:buClr>
              <a:buSzPct val="80000"/>
              <a:buFont typeface="Wingdings 3" charset="2"/>
              <a:buChar char=""/>
            </a:pPr>
            <a:r>
              <a:rPr lang="fa-IR" altLang="fa-IR" sz="2800" b="1" dirty="0">
                <a:solidFill>
                  <a:srgbClr val="FF0000"/>
                </a:solidFill>
                <a:latin typeface="+mn-lt"/>
              </a:rPr>
              <a:t>وضع</a:t>
            </a:r>
            <a:r>
              <a:rPr lang="ar-SA" altLang="fa-IR" sz="2800" b="1" dirty="0">
                <a:solidFill>
                  <a:srgbClr val="FF0000"/>
                </a:solidFill>
                <a:latin typeface="+mn-lt"/>
              </a:rPr>
              <a:t>ي</a:t>
            </a:r>
            <a:r>
              <a:rPr lang="fa-IR" altLang="fa-IR" sz="2800" b="1" dirty="0">
                <a:solidFill>
                  <a:srgbClr val="FF0000"/>
                </a:solidFill>
                <a:latin typeface="+mn-lt"/>
              </a:rPr>
              <a:t>ت اضطرار</a:t>
            </a:r>
            <a:r>
              <a:rPr lang="ar-SA" altLang="fa-IR" sz="2800" b="1" dirty="0">
                <a:solidFill>
                  <a:srgbClr val="FF0000"/>
                </a:solidFill>
                <a:latin typeface="+mn-lt"/>
              </a:rPr>
              <a:t>ي</a:t>
            </a:r>
            <a:r>
              <a:rPr lang="fa-IR" altLang="fa-IR" sz="2800" b="1" dirty="0">
                <a:solidFill>
                  <a:srgbClr val="FF0000"/>
                </a:solidFill>
                <a:latin typeface="+mn-lt"/>
              </a:rPr>
              <a:t> مختص مجتمع</a:t>
            </a:r>
          </a:p>
          <a:p>
            <a:pPr marL="342900" indent="-342900" algn="r" defTabSz="457200" rtl="1" eaLnBrk="1" hangingPunct="1">
              <a:lnSpc>
                <a:spcPct val="165000"/>
              </a:lnSpc>
              <a:spcBef>
                <a:spcPts val="1000"/>
              </a:spcBef>
              <a:buClr>
                <a:schemeClr val="accent1"/>
              </a:buClr>
              <a:buSzPct val="80000"/>
              <a:buFont typeface="Wingdings 3" charset="2"/>
              <a:buChar char=""/>
            </a:pPr>
            <a:r>
              <a:rPr lang="fa-IR" altLang="fa-IR" sz="2800" b="1" dirty="0">
                <a:solidFill>
                  <a:srgbClr val="FF0000"/>
                </a:solidFill>
                <a:latin typeface="+mn-lt"/>
              </a:rPr>
              <a:t>وضع</a:t>
            </a:r>
            <a:r>
              <a:rPr lang="ar-SA" altLang="fa-IR" sz="2800" b="1" dirty="0">
                <a:solidFill>
                  <a:srgbClr val="FF0000"/>
                </a:solidFill>
                <a:latin typeface="+mn-lt"/>
              </a:rPr>
              <a:t>ي</a:t>
            </a:r>
            <a:r>
              <a:rPr lang="fa-IR" altLang="fa-IR" sz="2800" b="1" dirty="0">
                <a:solidFill>
                  <a:srgbClr val="FF0000"/>
                </a:solidFill>
                <a:latin typeface="+mn-lt"/>
              </a:rPr>
              <a:t>ت اضطرار</a:t>
            </a:r>
            <a:r>
              <a:rPr lang="ar-SA" altLang="fa-IR" sz="2800" b="1" dirty="0">
                <a:solidFill>
                  <a:srgbClr val="FF0000"/>
                </a:solidFill>
                <a:latin typeface="+mn-lt"/>
              </a:rPr>
              <a:t>ي</a:t>
            </a:r>
            <a:r>
              <a:rPr lang="fa-IR" altLang="fa-IR" sz="2800" b="1" dirty="0">
                <a:solidFill>
                  <a:srgbClr val="FF0000"/>
                </a:solidFill>
                <a:latin typeface="+mn-lt"/>
              </a:rPr>
              <a:t> محل</a:t>
            </a:r>
            <a:r>
              <a:rPr lang="ar-SA" altLang="fa-IR" sz="2800" b="1" dirty="0">
                <a:solidFill>
                  <a:srgbClr val="FF0000"/>
                </a:solidFill>
                <a:latin typeface="+mn-lt"/>
              </a:rPr>
              <a:t>ي</a:t>
            </a:r>
            <a:r>
              <a:rPr lang="fa-IR" altLang="fa-IR" sz="2800" b="1" dirty="0">
                <a:solidFill>
                  <a:srgbClr val="FF0000"/>
                </a:solidFill>
                <a:latin typeface="+mn-lt"/>
              </a:rPr>
              <a:t>(منطقه‏ا</a:t>
            </a:r>
            <a:r>
              <a:rPr lang="ar-SA" altLang="fa-IR" sz="2800" b="1" dirty="0">
                <a:solidFill>
                  <a:srgbClr val="FF0000"/>
                </a:solidFill>
                <a:latin typeface="+mn-lt"/>
              </a:rPr>
              <a:t>ي</a:t>
            </a:r>
            <a:r>
              <a:rPr lang="fa-IR" altLang="fa-IR" sz="2800" b="1" dirty="0">
                <a:solidFill>
                  <a:srgbClr val="FF0000"/>
                </a:solidFill>
                <a:latin typeface="+mn-lt"/>
              </a:rPr>
              <a:t>)</a:t>
            </a:r>
          </a:p>
          <a:p>
            <a:pPr marL="342900" indent="-342900" algn="r" defTabSz="457200" rtl="1" eaLnBrk="1" hangingPunct="1">
              <a:lnSpc>
                <a:spcPct val="165000"/>
              </a:lnSpc>
              <a:spcBef>
                <a:spcPts val="1000"/>
              </a:spcBef>
              <a:buClr>
                <a:schemeClr val="accent1"/>
              </a:buClr>
              <a:buSzPct val="80000"/>
              <a:buFont typeface="Wingdings 3" charset="2"/>
              <a:buChar char=""/>
            </a:pPr>
            <a:r>
              <a:rPr lang="fa-IR" altLang="fa-IR" sz="2800" b="1" dirty="0">
                <a:solidFill>
                  <a:srgbClr val="FF0000"/>
                </a:solidFill>
                <a:latin typeface="+mn-lt"/>
              </a:rPr>
              <a:t>وضع</a:t>
            </a:r>
            <a:r>
              <a:rPr lang="ar-SA" altLang="fa-IR" sz="2800" b="1" dirty="0">
                <a:solidFill>
                  <a:srgbClr val="FF0000"/>
                </a:solidFill>
                <a:latin typeface="+mn-lt"/>
              </a:rPr>
              <a:t>ي</a:t>
            </a:r>
            <a:r>
              <a:rPr lang="fa-IR" altLang="fa-IR" sz="2800" b="1" dirty="0">
                <a:solidFill>
                  <a:srgbClr val="FF0000"/>
                </a:solidFill>
                <a:latin typeface="+mn-lt"/>
              </a:rPr>
              <a:t>ت اضطرار</a:t>
            </a:r>
            <a:r>
              <a:rPr lang="ar-SA" altLang="fa-IR" sz="2800" b="1" dirty="0">
                <a:solidFill>
                  <a:srgbClr val="FF0000"/>
                </a:solidFill>
                <a:latin typeface="+mn-lt"/>
              </a:rPr>
              <a:t>ي</a:t>
            </a:r>
            <a:r>
              <a:rPr lang="fa-IR" altLang="fa-IR" sz="2800" b="1" dirty="0">
                <a:solidFill>
                  <a:srgbClr val="FF0000"/>
                </a:solidFill>
                <a:latin typeface="+mn-lt"/>
              </a:rPr>
              <a:t> مل</a:t>
            </a:r>
            <a:r>
              <a:rPr lang="ar-SA" altLang="fa-IR" sz="2800" b="1" dirty="0">
                <a:solidFill>
                  <a:srgbClr val="FF0000"/>
                </a:solidFill>
                <a:latin typeface="+mn-lt"/>
              </a:rPr>
              <a:t>ي</a:t>
            </a:r>
            <a:endParaRPr lang="fa-IR" altLang="fa-IR" sz="2800" b="1" dirty="0">
              <a:solidFill>
                <a:srgbClr val="FF0000"/>
              </a:solidFill>
              <a:latin typeface="+mn-lt"/>
            </a:endParaRPr>
          </a:p>
          <a:p>
            <a:pPr marL="342900" indent="-342900" algn="r" defTabSz="457200" rtl="1" eaLnBrk="1" hangingPunct="1">
              <a:lnSpc>
                <a:spcPct val="165000"/>
              </a:lnSpc>
              <a:spcBef>
                <a:spcPts val="1000"/>
              </a:spcBef>
              <a:buClr>
                <a:schemeClr val="accent1"/>
              </a:buClr>
              <a:buSzPct val="80000"/>
              <a:buFont typeface="Wingdings 3" charset="2"/>
              <a:buChar char=""/>
            </a:pPr>
            <a:r>
              <a:rPr lang="fa-IR" altLang="fa-IR" sz="2800" b="1" dirty="0">
                <a:solidFill>
                  <a:srgbClr val="FF0000"/>
                </a:solidFill>
                <a:latin typeface="+mn-lt"/>
              </a:rPr>
              <a:t>وضع</a:t>
            </a:r>
            <a:r>
              <a:rPr lang="ar-SA" altLang="fa-IR" sz="2800" b="1" dirty="0">
                <a:solidFill>
                  <a:srgbClr val="FF0000"/>
                </a:solidFill>
                <a:latin typeface="+mn-lt"/>
              </a:rPr>
              <a:t>ي</a:t>
            </a:r>
            <a:r>
              <a:rPr lang="fa-IR" altLang="fa-IR" sz="2800" b="1" dirty="0">
                <a:solidFill>
                  <a:srgbClr val="FF0000"/>
                </a:solidFill>
                <a:latin typeface="+mn-lt"/>
              </a:rPr>
              <a:t>ت اضطرار</a:t>
            </a:r>
            <a:r>
              <a:rPr lang="ar-SA" altLang="fa-IR" sz="2800" b="1" dirty="0">
                <a:solidFill>
                  <a:srgbClr val="FF0000"/>
                </a:solidFill>
                <a:latin typeface="+mn-lt"/>
              </a:rPr>
              <a:t>ي</a:t>
            </a:r>
            <a:r>
              <a:rPr lang="fa-IR" altLang="fa-IR" sz="2800" b="1" dirty="0">
                <a:solidFill>
                  <a:srgbClr val="FF0000"/>
                </a:solidFill>
                <a:latin typeface="+mn-lt"/>
              </a:rPr>
              <a:t> ب</a:t>
            </a:r>
            <a:r>
              <a:rPr lang="ar-SA" altLang="fa-IR" sz="2800" b="1" dirty="0">
                <a:solidFill>
                  <a:srgbClr val="FF0000"/>
                </a:solidFill>
                <a:latin typeface="+mn-lt"/>
              </a:rPr>
              <a:t>ي</a:t>
            </a:r>
            <a:r>
              <a:rPr lang="fa-IR" altLang="fa-IR" sz="2800" b="1" dirty="0">
                <a:solidFill>
                  <a:srgbClr val="FF0000"/>
                </a:solidFill>
                <a:latin typeface="+mn-lt"/>
              </a:rPr>
              <a:t>ن‏الملل</a:t>
            </a:r>
            <a:r>
              <a:rPr lang="ar-SA" altLang="fa-IR" sz="2800" b="1" dirty="0">
                <a:solidFill>
                  <a:srgbClr val="FF0000"/>
                </a:solidFill>
                <a:latin typeface="+mn-lt"/>
              </a:rPr>
              <a:t>ي</a:t>
            </a:r>
            <a:endParaRPr lang="fa-IR" altLang="fa-IR" sz="2800" b="1" dirty="0">
              <a:solidFill>
                <a:srgbClr val="FF0000"/>
              </a:solidFill>
              <a:latin typeface="+mn-lt"/>
            </a:endParaRPr>
          </a:p>
        </p:txBody>
      </p:sp>
      <p:sp>
        <p:nvSpPr>
          <p:cNvPr id="29700" name="Rectangle 10"/>
          <p:cNvSpPr>
            <a:spLocks noChangeArrowheads="1"/>
          </p:cNvSpPr>
          <p:nvPr/>
        </p:nvSpPr>
        <p:spPr bwMode="auto">
          <a:xfrm>
            <a:off x="3762375" y="2640893"/>
            <a:ext cx="6242654" cy="54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2" tIns="46511" rIns="93022" bIns="46511"/>
          <a:lstStyle>
            <a:lvl1pPr marL="342900" indent="-342900"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rtl="1" eaLnBrk="1" hangingPunct="1">
              <a:spcBef>
                <a:spcPct val="20000"/>
              </a:spcBef>
              <a:buClr>
                <a:srgbClr val="660066"/>
              </a:buClr>
              <a:buSzPct val="110000"/>
              <a:buFont typeface="Wingdings" panose="05000000000000000000" pitchFamily="2" charset="2"/>
              <a:buChar char="v"/>
            </a:pPr>
            <a:r>
              <a:rPr lang="fa-IR" altLang="fa-IR" sz="3048" b="1" dirty="0"/>
              <a:t> تقس</a:t>
            </a:r>
            <a:r>
              <a:rPr lang="ar-SA" altLang="fa-IR" sz="3048" b="1" dirty="0"/>
              <a:t>ي</a:t>
            </a:r>
            <a:r>
              <a:rPr lang="fa-IR" altLang="fa-IR" sz="3048" b="1" dirty="0"/>
              <a:t>م‏بند</a:t>
            </a:r>
            <a:r>
              <a:rPr lang="ar-SA" altLang="fa-IR" sz="3048" b="1" dirty="0"/>
              <a:t>ي</a:t>
            </a:r>
            <a:r>
              <a:rPr lang="fa-IR" altLang="fa-IR" sz="3048" b="1" dirty="0"/>
              <a:t> به لحاظ وسعت حادثه</a:t>
            </a:r>
          </a:p>
        </p:txBody>
      </p:sp>
    </p:spTree>
    <p:extLst>
      <p:ext uri="{BB962C8B-B14F-4D97-AF65-F5344CB8AC3E}">
        <p14:creationId xmlns:p14="http://schemas.microsoft.com/office/powerpoint/2010/main" val="1599537033"/>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99" y="767606"/>
            <a:ext cx="8761413" cy="706964"/>
          </a:xfrm>
        </p:spPr>
        <p:txBody>
          <a:bodyPr>
            <a:normAutofit/>
          </a:bodyPr>
          <a:lstStyle/>
          <a:p>
            <a:pPr algn="r" rtl="1">
              <a:lnSpc>
                <a:spcPct val="200000"/>
              </a:lnSpc>
              <a:spcBef>
                <a:spcPts val="1000"/>
              </a:spcBef>
            </a:pPr>
            <a:r>
              <a:rPr lang="fa-IR" sz="2000" dirty="0">
                <a:latin typeface="+mn-lt"/>
                <a:ea typeface="+mn-ea"/>
                <a:cs typeface="B Titr" panose="00000700000000000000" pitchFamily="2" charset="-78"/>
              </a:rPr>
              <a:t>مخاطرات:</a:t>
            </a:r>
          </a:p>
        </p:txBody>
      </p:sp>
      <p:sp>
        <p:nvSpPr>
          <p:cNvPr id="3" name="Content Placeholder 2"/>
          <p:cNvSpPr>
            <a:spLocks noGrp="1"/>
          </p:cNvSpPr>
          <p:nvPr>
            <p:ph idx="1"/>
          </p:nvPr>
        </p:nvSpPr>
        <p:spPr>
          <a:xfrm>
            <a:off x="1154954" y="2603500"/>
            <a:ext cx="10242849" cy="3416300"/>
          </a:xfrm>
        </p:spPr>
        <p:txBody>
          <a:bodyPr>
            <a:normAutofit/>
          </a:bodyPr>
          <a:lstStyle/>
          <a:p>
            <a:pPr marL="0" indent="0" algn="just" rtl="1">
              <a:lnSpc>
                <a:spcPct val="200000"/>
              </a:lnSpc>
              <a:buNone/>
            </a:pPr>
            <a:r>
              <a:rPr lang="fa-IR" sz="2667" b="1" dirty="0">
                <a:cs typeface="B Nazanin" panose="00000400000000000000" pitchFamily="2" charset="-78"/>
              </a:rPr>
              <a:t>تهدیدات محتملی هستند  که ممکن است  در </a:t>
            </a:r>
            <a:r>
              <a:rPr lang="fa-IR" sz="2667" b="1" u="sng" dirty="0">
                <a:solidFill>
                  <a:srgbClr val="FF0000"/>
                </a:solidFill>
                <a:cs typeface="B Nazanin" panose="00000400000000000000" pitchFamily="2" charset="-78"/>
              </a:rPr>
              <a:t>محدوده ای از زمان </a:t>
            </a:r>
            <a:r>
              <a:rPr lang="fa-IR" sz="2667" b="1" dirty="0">
                <a:cs typeface="B Nazanin" panose="00000400000000000000" pitchFamily="2" charset="-78"/>
              </a:rPr>
              <a:t>و در </a:t>
            </a:r>
            <a:r>
              <a:rPr lang="fa-IR" sz="2667" b="1" u="sng" dirty="0">
                <a:solidFill>
                  <a:srgbClr val="FF0000"/>
                </a:solidFill>
                <a:cs typeface="B Nazanin" panose="00000400000000000000" pitchFamily="2" charset="-78"/>
              </a:rPr>
              <a:t>مکان مشخص </a:t>
            </a:r>
            <a:r>
              <a:rPr lang="fa-IR" sz="2667" b="1" dirty="0">
                <a:cs typeface="B Nazanin" panose="00000400000000000000" pitchFamily="2" charset="-78"/>
              </a:rPr>
              <a:t>رخ دهند.این اتفاقات معمولا با </a:t>
            </a:r>
            <a:r>
              <a:rPr lang="fa-IR" sz="2667" b="1" u="sng" dirty="0">
                <a:solidFill>
                  <a:srgbClr val="FF0000"/>
                </a:solidFill>
                <a:cs typeface="B Nazanin" panose="00000400000000000000" pitchFamily="2" charset="-78"/>
              </a:rPr>
              <a:t>مرگ و میر </a:t>
            </a:r>
            <a:r>
              <a:rPr lang="fa-IR" sz="2667" b="1" dirty="0">
                <a:cs typeface="B Nazanin" panose="00000400000000000000" pitchFamily="2" charset="-78"/>
              </a:rPr>
              <a:t>یا </a:t>
            </a:r>
            <a:r>
              <a:rPr lang="fa-IR" sz="2667" b="1" u="sng" dirty="0">
                <a:solidFill>
                  <a:srgbClr val="FF0000"/>
                </a:solidFill>
                <a:cs typeface="B Nazanin" panose="00000400000000000000" pitchFamily="2" charset="-78"/>
              </a:rPr>
              <a:t>صدمات شدید</a:t>
            </a:r>
            <a:r>
              <a:rPr lang="fa-IR" sz="2667" b="1" dirty="0">
                <a:solidFill>
                  <a:srgbClr val="FF0000"/>
                </a:solidFill>
                <a:cs typeface="B Nazanin" panose="00000400000000000000" pitchFamily="2" charset="-78"/>
              </a:rPr>
              <a:t>،ت</a:t>
            </a:r>
            <a:r>
              <a:rPr lang="fa-IR" sz="2667" b="1" u="sng" dirty="0">
                <a:solidFill>
                  <a:srgbClr val="FF0000"/>
                </a:solidFill>
                <a:cs typeface="B Nazanin" panose="00000400000000000000" pitchFamily="2" charset="-78"/>
              </a:rPr>
              <a:t>خریب یا اختلال در </a:t>
            </a:r>
            <a:r>
              <a:rPr lang="fa-IR" sz="2667" b="1" u="sng" dirty="0" smtClean="0">
                <a:solidFill>
                  <a:srgbClr val="FF0000"/>
                </a:solidFill>
                <a:cs typeface="B Nazanin" panose="00000400000000000000" pitchFamily="2" charset="-78"/>
              </a:rPr>
              <a:t>فرآیندها </a:t>
            </a:r>
            <a:r>
              <a:rPr lang="fa-IR" sz="2667" b="1" dirty="0">
                <a:cs typeface="B Nazanin" panose="00000400000000000000" pitchFamily="2" charset="-78"/>
              </a:rPr>
              <a:t>همراه هستند.مخاطرات ممکن است </a:t>
            </a:r>
            <a:r>
              <a:rPr lang="fa-IR" sz="2667" b="1" dirty="0">
                <a:solidFill>
                  <a:srgbClr val="FF0000"/>
                </a:solidFill>
                <a:cs typeface="B Nazanin" panose="00000400000000000000" pitchFamily="2" charset="-78"/>
              </a:rPr>
              <a:t>طبیعی یا انسان ساخت </a:t>
            </a:r>
            <a:r>
              <a:rPr lang="fa-IR" sz="2667" b="1" dirty="0">
                <a:cs typeface="B Nazanin" panose="00000400000000000000" pitchFamily="2" charset="-78"/>
              </a:rPr>
              <a:t>باشد.</a:t>
            </a:r>
          </a:p>
        </p:txBody>
      </p:sp>
    </p:spTree>
    <p:extLst>
      <p:ext uri="{BB962C8B-B14F-4D97-AF65-F5344CB8AC3E}">
        <p14:creationId xmlns:p14="http://schemas.microsoft.com/office/powerpoint/2010/main" val="4020540134"/>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684" y="806242"/>
            <a:ext cx="8761413" cy="706964"/>
          </a:xfrm>
        </p:spPr>
        <p:txBody>
          <a:bodyPr>
            <a:normAutofit/>
          </a:bodyPr>
          <a:lstStyle/>
          <a:p>
            <a:pPr algn="r" rtl="1">
              <a:spcBef>
                <a:spcPts val="1000"/>
              </a:spcBef>
            </a:pPr>
            <a:r>
              <a:rPr lang="fa-IR" sz="1800" b="1" dirty="0">
                <a:latin typeface="+mn-lt"/>
                <a:ea typeface="+mn-ea"/>
                <a:cs typeface="B Titr" panose="00000700000000000000" pitchFamily="2" charset="-78"/>
              </a:rPr>
              <a:t>خطر:</a:t>
            </a:r>
          </a:p>
        </p:txBody>
      </p:sp>
      <p:sp>
        <p:nvSpPr>
          <p:cNvPr id="3" name="Content Placeholder 2"/>
          <p:cNvSpPr>
            <a:spLocks noGrp="1"/>
          </p:cNvSpPr>
          <p:nvPr>
            <p:ph idx="1"/>
          </p:nvPr>
        </p:nvSpPr>
        <p:spPr/>
        <p:txBody>
          <a:bodyPr>
            <a:normAutofit/>
          </a:bodyPr>
          <a:lstStyle/>
          <a:p>
            <a:pPr algn="r" rtl="1"/>
            <a:endParaRPr lang="fa-IR" sz="1800" b="1" dirty="0">
              <a:solidFill>
                <a:srgbClr val="FF0000"/>
              </a:solidFill>
              <a:cs typeface="B Titr" panose="00000700000000000000" pitchFamily="2" charset="-78"/>
            </a:endParaRPr>
          </a:p>
          <a:p>
            <a:pPr marL="0" indent="0" algn="just" rtl="1">
              <a:buNone/>
            </a:pPr>
            <a:r>
              <a:rPr lang="fa-IR" sz="2800" b="1" dirty="0">
                <a:solidFill>
                  <a:srgbClr val="FF0000"/>
                </a:solidFill>
                <a:cs typeface="B Nazanin" panose="00000400000000000000" pitchFamily="2" charset="-78"/>
              </a:rPr>
              <a:t>احتمال آسیب </a:t>
            </a:r>
            <a:r>
              <a:rPr lang="fa-IR" sz="2800" b="1" dirty="0">
                <a:cs typeface="B Nazanin" panose="00000400000000000000" pitchFamily="2" charset="-78"/>
              </a:rPr>
              <a:t>یا </a:t>
            </a:r>
            <a:r>
              <a:rPr lang="fa-IR" sz="2800" b="1" dirty="0">
                <a:solidFill>
                  <a:srgbClr val="FF0000"/>
                </a:solidFill>
                <a:cs typeface="B Nazanin" panose="00000400000000000000" pitchFamily="2" charset="-78"/>
              </a:rPr>
              <a:t>اختلال عملکرد ناشی </a:t>
            </a:r>
            <a:r>
              <a:rPr lang="fa-IR" sz="2800" b="1" dirty="0">
                <a:cs typeface="B Nazanin" panose="00000400000000000000" pitchFamily="2" charset="-78"/>
              </a:rPr>
              <a:t>از وقوع مخاطره ای خاص  مبتنی بر سطحی از آسیب پذیری نسبت به آن مخاطره در یک مکان مشخص است.</a:t>
            </a:r>
          </a:p>
        </p:txBody>
      </p:sp>
    </p:spTree>
    <p:extLst>
      <p:ext uri="{BB962C8B-B14F-4D97-AF65-F5344CB8AC3E}">
        <p14:creationId xmlns:p14="http://schemas.microsoft.com/office/powerpoint/2010/main" val="1487406270"/>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6126859" y="774305"/>
            <a:ext cx="4460119" cy="752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86" tIns="43543" rIns="87086" bIns="43543" numCol="1" rtlCol="0" anchor="t" anchorCtr="0" compatLnSpc="1">
            <a:prstTxWarp prst="textNoShape">
              <a:avLst/>
            </a:prstTxWarp>
            <a:noAutofit/>
          </a:bodyPr>
          <a:lstStyle/>
          <a:p>
            <a:pPr algn="r" eaLnBrk="1" hangingPunct="1"/>
            <a:r>
              <a:rPr lang="fa-IR" altLang="fa-IR" sz="3143" dirty="0">
                <a:solidFill>
                  <a:srgbClr val="000066"/>
                </a:solidFill>
                <a:cs typeface="B Titr" panose="00000700000000000000" pitchFamily="2" charset="-78"/>
              </a:rPr>
              <a:t> انواع </a:t>
            </a:r>
            <a:r>
              <a:rPr lang="fa-IR" altLang="fa-IR" sz="3143" dirty="0" smtClean="0">
                <a:solidFill>
                  <a:srgbClr val="000066"/>
                </a:solidFill>
                <a:cs typeface="B Titr" panose="00000700000000000000" pitchFamily="2" charset="-78"/>
              </a:rPr>
              <a:t>مخاطرات:</a:t>
            </a:r>
            <a:endParaRPr lang="en-US" altLang="fa-IR" sz="3143" dirty="0">
              <a:solidFill>
                <a:srgbClr val="000066"/>
              </a:solidFill>
              <a:cs typeface="B Titr" panose="00000700000000000000" pitchFamily="2" charset="-78"/>
            </a:endParaRPr>
          </a:p>
        </p:txBody>
      </p:sp>
      <p:sp>
        <p:nvSpPr>
          <p:cNvPr id="30723" name="Rectangle 3"/>
          <p:cNvSpPr>
            <a:spLocks noGrp="1" noChangeArrowheads="1"/>
          </p:cNvSpPr>
          <p:nvPr>
            <p:ph idx="1"/>
          </p:nvPr>
        </p:nvSpPr>
        <p:spPr>
          <a:xfrm>
            <a:off x="6126859" y="2964996"/>
            <a:ext cx="2397881" cy="616857"/>
          </a:xfrm>
        </p:spPr>
        <p:txBody>
          <a:bodyPr/>
          <a:lstStyle/>
          <a:p>
            <a:pPr eaLnBrk="1" hangingPunct="1"/>
            <a:r>
              <a:rPr lang="fa-IR" altLang="fa-IR" sz="2667" b="1" dirty="0">
                <a:cs typeface="B Nazanin" panose="00000400000000000000" pitchFamily="2" charset="-78"/>
              </a:rPr>
              <a:t>بلا</a:t>
            </a:r>
            <a:r>
              <a:rPr lang="ar-SA" altLang="fa-IR" sz="2667" b="1" dirty="0">
                <a:cs typeface="B Nazanin" panose="00000400000000000000" pitchFamily="2" charset="-78"/>
              </a:rPr>
              <a:t>ي</a:t>
            </a:r>
            <a:r>
              <a:rPr lang="fa-IR" altLang="fa-IR" sz="2667" b="1" dirty="0">
                <a:cs typeface="B Nazanin" panose="00000400000000000000" pitchFamily="2" charset="-78"/>
              </a:rPr>
              <a:t>ا</a:t>
            </a:r>
            <a:r>
              <a:rPr lang="ar-SA" altLang="fa-IR" sz="2667" b="1" dirty="0">
                <a:cs typeface="B Nazanin" panose="00000400000000000000" pitchFamily="2" charset="-78"/>
              </a:rPr>
              <a:t>ي</a:t>
            </a:r>
            <a:r>
              <a:rPr lang="fa-IR" altLang="fa-IR" sz="2667" b="1" dirty="0">
                <a:cs typeface="B Nazanin" panose="00000400000000000000" pitchFamily="2" charset="-78"/>
              </a:rPr>
              <a:t> طب</a:t>
            </a:r>
            <a:r>
              <a:rPr lang="ar-SA" altLang="fa-IR" sz="2667" b="1" dirty="0">
                <a:cs typeface="B Nazanin" panose="00000400000000000000" pitchFamily="2" charset="-78"/>
              </a:rPr>
              <a:t>ي</a:t>
            </a:r>
            <a:r>
              <a:rPr lang="fa-IR" altLang="fa-IR" sz="2667" b="1" dirty="0">
                <a:cs typeface="B Nazanin" panose="00000400000000000000" pitchFamily="2" charset="-78"/>
              </a:rPr>
              <a:t>ع</a:t>
            </a:r>
            <a:r>
              <a:rPr lang="ar-SA" altLang="fa-IR" sz="2667" b="1" dirty="0">
                <a:cs typeface="B Nazanin" panose="00000400000000000000" pitchFamily="2" charset="-78"/>
              </a:rPr>
              <a:t>ي</a:t>
            </a:r>
            <a:endParaRPr lang="fa-IR" altLang="fa-IR" sz="2667" b="1" dirty="0">
              <a:cs typeface="B Nazanin" panose="00000400000000000000" pitchFamily="2" charset="-78"/>
            </a:endParaRPr>
          </a:p>
        </p:txBody>
      </p:sp>
      <p:sp>
        <p:nvSpPr>
          <p:cNvPr id="30724" name="Rectangle 4"/>
          <p:cNvSpPr>
            <a:spLocks noChangeArrowheads="1"/>
          </p:cNvSpPr>
          <p:nvPr/>
        </p:nvSpPr>
        <p:spPr bwMode="auto">
          <a:xfrm>
            <a:off x="7293157" y="5169049"/>
            <a:ext cx="3568095" cy="61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2" tIns="46511" rIns="93022" bIns="46511"/>
          <a:lstStyle>
            <a:lvl1pPr marL="366713" indent="-366713" defTabSz="977900" eaLnBrk="0" hangingPunct="0">
              <a:defRPr>
                <a:solidFill>
                  <a:schemeClr val="tx1"/>
                </a:solidFill>
                <a:latin typeface="Arial" panose="020B0604020202020204" pitchFamily="34" charset="0"/>
                <a:cs typeface="B Nazanin" panose="00000400000000000000" pitchFamily="2" charset="-78"/>
              </a:defRPr>
            </a:lvl1pPr>
            <a:lvl2pPr marL="742950" indent="-285750" defTabSz="977900" eaLnBrk="0" hangingPunct="0">
              <a:defRPr>
                <a:solidFill>
                  <a:schemeClr val="tx1"/>
                </a:solidFill>
                <a:latin typeface="Arial" panose="020B0604020202020204" pitchFamily="34" charset="0"/>
                <a:cs typeface="B Nazanin" panose="00000400000000000000" pitchFamily="2" charset="-78"/>
              </a:defRPr>
            </a:lvl2pPr>
            <a:lvl3pPr marL="1143000" indent="-228600" defTabSz="977900" eaLnBrk="0" hangingPunct="0">
              <a:defRPr>
                <a:solidFill>
                  <a:schemeClr val="tx1"/>
                </a:solidFill>
                <a:latin typeface="Arial" panose="020B0604020202020204" pitchFamily="34" charset="0"/>
                <a:cs typeface="B Nazanin" panose="00000400000000000000" pitchFamily="2" charset="-78"/>
              </a:defRPr>
            </a:lvl3pPr>
            <a:lvl4pPr marL="1600200" indent="-228600" defTabSz="977900" eaLnBrk="0" hangingPunct="0">
              <a:defRPr>
                <a:solidFill>
                  <a:schemeClr val="tx1"/>
                </a:solidFill>
                <a:latin typeface="Arial" panose="020B0604020202020204" pitchFamily="34" charset="0"/>
                <a:cs typeface="B Nazanin" panose="00000400000000000000" pitchFamily="2" charset="-78"/>
              </a:defRPr>
            </a:lvl4pPr>
            <a:lvl5pPr marL="2057400" indent="-228600" defTabSz="977900" eaLnBrk="0" hangingPunct="0">
              <a:defRPr>
                <a:solidFill>
                  <a:schemeClr val="tx1"/>
                </a:solidFill>
                <a:latin typeface="Arial" panose="020B0604020202020204" pitchFamily="34" charset="0"/>
                <a:cs typeface="B Nazanin" panose="00000400000000000000" pitchFamily="2" charset="-78"/>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rtl="1" eaLnBrk="1" hangingPunct="1">
              <a:spcBef>
                <a:spcPct val="20000"/>
              </a:spcBef>
              <a:buClr>
                <a:schemeClr val="folHlink"/>
              </a:buClr>
              <a:buSzPct val="90000"/>
              <a:buFont typeface="Wingdings" panose="05000000000000000000" pitchFamily="2" charset="2"/>
              <a:buChar char="n"/>
            </a:pPr>
            <a:r>
              <a:rPr lang="fa-IR" altLang="fa-IR" sz="2667" b="1" dirty="0"/>
              <a:t>حوادث انسان‏ساخت</a:t>
            </a:r>
          </a:p>
        </p:txBody>
      </p:sp>
      <p:sp>
        <p:nvSpPr>
          <p:cNvPr id="30725" name="Rectangle 5"/>
          <p:cNvSpPr>
            <a:spLocks noChangeArrowheads="1"/>
          </p:cNvSpPr>
          <p:nvPr/>
        </p:nvSpPr>
        <p:spPr bwMode="auto">
          <a:xfrm>
            <a:off x="3389773" y="2656417"/>
            <a:ext cx="2538489" cy="1368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2" tIns="46511" rIns="93022" bIns="46511"/>
          <a:lstStyle>
            <a:lvl1pPr marL="366713" indent="-366713" defTabSz="977900" eaLnBrk="0" hangingPunct="0">
              <a:defRPr>
                <a:solidFill>
                  <a:schemeClr val="tx1"/>
                </a:solidFill>
                <a:latin typeface="Arial" panose="020B0604020202020204" pitchFamily="34" charset="0"/>
                <a:cs typeface="B Nazanin" panose="00000400000000000000" pitchFamily="2" charset="-78"/>
              </a:defRPr>
            </a:lvl1pPr>
            <a:lvl2pPr marL="742950" indent="-285750" defTabSz="977900" eaLnBrk="0" hangingPunct="0">
              <a:defRPr>
                <a:solidFill>
                  <a:schemeClr val="tx1"/>
                </a:solidFill>
                <a:latin typeface="Arial" panose="020B0604020202020204" pitchFamily="34" charset="0"/>
                <a:cs typeface="B Nazanin" panose="00000400000000000000" pitchFamily="2" charset="-78"/>
              </a:defRPr>
            </a:lvl2pPr>
            <a:lvl3pPr marL="1143000" indent="-228600" defTabSz="977900" eaLnBrk="0" hangingPunct="0">
              <a:defRPr>
                <a:solidFill>
                  <a:schemeClr val="tx1"/>
                </a:solidFill>
                <a:latin typeface="Arial" panose="020B0604020202020204" pitchFamily="34" charset="0"/>
                <a:cs typeface="B Nazanin" panose="00000400000000000000" pitchFamily="2" charset="-78"/>
              </a:defRPr>
            </a:lvl3pPr>
            <a:lvl4pPr marL="1600200" indent="-228600" defTabSz="977900" eaLnBrk="0" hangingPunct="0">
              <a:defRPr>
                <a:solidFill>
                  <a:schemeClr val="tx1"/>
                </a:solidFill>
                <a:latin typeface="Arial" panose="020B0604020202020204" pitchFamily="34" charset="0"/>
                <a:cs typeface="B Nazanin" panose="00000400000000000000" pitchFamily="2" charset="-78"/>
              </a:defRPr>
            </a:lvl4pPr>
            <a:lvl5pPr marL="2057400" indent="-228600" defTabSz="977900" eaLnBrk="0" hangingPunct="0">
              <a:defRPr>
                <a:solidFill>
                  <a:schemeClr val="tx1"/>
                </a:solidFill>
                <a:latin typeface="Arial" panose="020B0604020202020204" pitchFamily="34" charset="0"/>
                <a:cs typeface="B Nazanin" panose="00000400000000000000" pitchFamily="2" charset="-78"/>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rtl="1" eaLnBrk="1" hangingPunct="1">
              <a:spcBef>
                <a:spcPct val="20000"/>
              </a:spcBef>
              <a:buClr>
                <a:schemeClr val="folHlink"/>
              </a:buClr>
              <a:buSzPct val="110000"/>
              <a:buFontTx/>
              <a:buChar char="•"/>
            </a:pPr>
            <a:r>
              <a:rPr lang="fa-IR" altLang="fa-IR" sz="2800" b="1" dirty="0">
                <a:solidFill>
                  <a:srgbClr val="FF0000"/>
                </a:solidFill>
                <a:latin typeface="+mn-lt"/>
              </a:rPr>
              <a:t>زلزله</a:t>
            </a:r>
          </a:p>
          <a:p>
            <a:pPr algn="r" rtl="1" eaLnBrk="1" hangingPunct="1">
              <a:spcBef>
                <a:spcPct val="20000"/>
              </a:spcBef>
              <a:buClr>
                <a:schemeClr val="folHlink"/>
              </a:buClr>
              <a:buSzPct val="110000"/>
              <a:buFontTx/>
              <a:buChar char="•"/>
            </a:pPr>
            <a:r>
              <a:rPr lang="fa-IR" altLang="fa-IR" sz="2800" b="1" dirty="0">
                <a:solidFill>
                  <a:srgbClr val="FF0000"/>
                </a:solidFill>
                <a:latin typeface="+mn-lt"/>
              </a:rPr>
              <a:t>س</a:t>
            </a:r>
            <a:r>
              <a:rPr lang="ar-SA" altLang="fa-IR" sz="2800" b="1" dirty="0">
                <a:solidFill>
                  <a:srgbClr val="FF0000"/>
                </a:solidFill>
                <a:latin typeface="+mn-lt"/>
              </a:rPr>
              <a:t>ي</a:t>
            </a:r>
            <a:r>
              <a:rPr lang="fa-IR" altLang="fa-IR" sz="2800" b="1" dirty="0">
                <a:solidFill>
                  <a:srgbClr val="FF0000"/>
                </a:solidFill>
                <a:latin typeface="+mn-lt"/>
              </a:rPr>
              <a:t>ل</a:t>
            </a:r>
          </a:p>
          <a:p>
            <a:pPr algn="r" rtl="1" eaLnBrk="1" hangingPunct="1">
              <a:spcBef>
                <a:spcPct val="20000"/>
              </a:spcBef>
              <a:buClr>
                <a:schemeClr val="folHlink"/>
              </a:buClr>
              <a:buSzPct val="110000"/>
              <a:buFontTx/>
              <a:buChar char="•"/>
            </a:pPr>
            <a:r>
              <a:rPr lang="fa-IR" altLang="fa-IR" sz="2800" b="1" dirty="0">
                <a:solidFill>
                  <a:srgbClr val="FF0000"/>
                </a:solidFill>
                <a:latin typeface="+mn-lt"/>
              </a:rPr>
              <a:t>طوفان</a:t>
            </a:r>
          </a:p>
        </p:txBody>
      </p:sp>
      <p:sp>
        <p:nvSpPr>
          <p:cNvPr id="30726" name="Rectangle 6"/>
          <p:cNvSpPr>
            <a:spLocks noChangeArrowheads="1"/>
          </p:cNvSpPr>
          <p:nvPr/>
        </p:nvSpPr>
        <p:spPr bwMode="auto">
          <a:xfrm>
            <a:off x="2073498" y="4490174"/>
            <a:ext cx="5962294" cy="1371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2" tIns="46511" rIns="93022" bIns="46511"/>
          <a:lstStyle>
            <a:lvl1pPr marL="366713" indent="-366713" defTabSz="977900" eaLnBrk="0" hangingPunct="0">
              <a:defRPr>
                <a:solidFill>
                  <a:schemeClr val="tx1"/>
                </a:solidFill>
                <a:latin typeface="Arial" panose="020B0604020202020204" pitchFamily="34" charset="0"/>
                <a:cs typeface="B Nazanin" panose="00000400000000000000" pitchFamily="2" charset="-78"/>
              </a:defRPr>
            </a:lvl1pPr>
            <a:lvl2pPr marL="742950" indent="-285750" defTabSz="977900" eaLnBrk="0" hangingPunct="0">
              <a:defRPr>
                <a:solidFill>
                  <a:schemeClr val="tx1"/>
                </a:solidFill>
                <a:latin typeface="Arial" panose="020B0604020202020204" pitchFamily="34" charset="0"/>
                <a:cs typeface="B Nazanin" panose="00000400000000000000" pitchFamily="2" charset="-78"/>
              </a:defRPr>
            </a:lvl2pPr>
            <a:lvl3pPr marL="1143000" indent="-228600" defTabSz="977900" eaLnBrk="0" hangingPunct="0">
              <a:defRPr>
                <a:solidFill>
                  <a:schemeClr val="tx1"/>
                </a:solidFill>
                <a:latin typeface="Arial" panose="020B0604020202020204" pitchFamily="34" charset="0"/>
                <a:cs typeface="B Nazanin" panose="00000400000000000000" pitchFamily="2" charset="-78"/>
              </a:defRPr>
            </a:lvl3pPr>
            <a:lvl4pPr marL="1600200" indent="-228600" defTabSz="977900" eaLnBrk="0" hangingPunct="0">
              <a:defRPr>
                <a:solidFill>
                  <a:schemeClr val="tx1"/>
                </a:solidFill>
                <a:latin typeface="Arial" panose="020B0604020202020204" pitchFamily="34" charset="0"/>
                <a:cs typeface="B Nazanin" panose="00000400000000000000" pitchFamily="2" charset="-78"/>
              </a:defRPr>
            </a:lvl4pPr>
            <a:lvl5pPr marL="2057400" indent="-228600" defTabSz="977900" eaLnBrk="0" hangingPunct="0">
              <a:defRPr>
                <a:solidFill>
                  <a:schemeClr val="tx1"/>
                </a:solidFill>
                <a:latin typeface="Arial" panose="020B0604020202020204" pitchFamily="34" charset="0"/>
                <a:cs typeface="B Nazanin" panose="00000400000000000000" pitchFamily="2" charset="-78"/>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marL="342900" indent="-342900" algn="r" defTabSz="457200" rtl="1" eaLnBrk="1" hangingPunct="1">
              <a:lnSpc>
                <a:spcPct val="165000"/>
              </a:lnSpc>
              <a:spcBef>
                <a:spcPts val="1000"/>
              </a:spcBef>
              <a:buClr>
                <a:schemeClr val="accent1"/>
              </a:buClr>
              <a:buSzPct val="80000"/>
              <a:buFont typeface="Wingdings 3" charset="2"/>
              <a:buChar char=""/>
            </a:pPr>
            <a:r>
              <a:rPr lang="fa-IR" altLang="fa-IR" sz="2667" b="1" dirty="0">
                <a:solidFill>
                  <a:srgbClr val="FF0000"/>
                </a:solidFill>
                <a:latin typeface="+mn-lt"/>
              </a:rPr>
              <a:t>آتش سوز</a:t>
            </a:r>
            <a:r>
              <a:rPr lang="ar-SA" altLang="fa-IR" sz="2667" b="1" dirty="0">
                <a:solidFill>
                  <a:srgbClr val="FF0000"/>
                </a:solidFill>
                <a:latin typeface="+mn-lt"/>
              </a:rPr>
              <a:t>ي</a:t>
            </a:r>
            <a:r>
              <a:rPr lang="fa-IR" altLang="fa-IR" sz="2667" b="1" dirty="0">
                <a:solidFill>
                  <a:srgbClr val="FF0000"/>
                </a:solidFill>
                <a:latin typeface="+mn-lt"/>
              </a:rPr>
              <a:t>، انفجار </a:t>
            </a:r>
            <a:r>
              <a:rPr lang="ar-SA" altLang="fa-IR" sz="2667" b="1" dirty="0">
                <a:solidFill>
                  <a:srgbClr val="FF0000"/>
                </a:solidFill>
                <a:latin typeface="+mn-lt"/>
              </a:rPr>
              <a:t>ي</a:t>
            </a:r>
            <a:r>
              <a:rPr lang="fa-IR" altLang="fa-IR" sz="2667" b="1" dirty="0">
                <a:solidFill>
                  <a:srgbClr val="FF0000"/>
                </a:solidFill>
                <a:latin typeface="+mn-lt"/>
              </a:rPr>
              <a:t>ا رها شدن مواد سم</a:t>
            </a:r>
            <a:r>
              <a:rPr lang="ar-SA" altLang="fa-IR" sz="2667" b="1" dirty="0">
                <a:solidFill>
                  <a:srgbClr val="FF0000"/>
                </a:solidFill>
                <a:latin typeface="+mn-lt"/>
              </a:rPr>
              <a:t>ي</a:t>
            </a:r>
            <a:endParaRPr lang="fa-IR" altLang="fa-IR" sz="2667" b="1" dirty="0">
              <a:solidFill>
                <a:srgbClr val="FF0000"/>
              </a:solidFill>
              <a:latin typeface="+mn-lt"/>
            </a:endParaRPr>
          </a:p>
          <a:p>
            <a:pPr marL="342900" indent="-342900" algn="r" defTabSz="457200" rtl="1" eaLnBrk="1" hangingPunct="1">
              <a:lnSpc>
                <a:spcPct val="165000"/>
              </a:lnSpc>
              <a:spcBef>
                <a:spcPts val="1000"/>
              </a:spcBef>
              <a:buClr>
                <a:schemeClr val="accent1"/>
              </a:buClr>
              <a:buSzPct val="80000"/>
              <a:buFont typeface="Wingdings 3" charset="2"/>
              <a:buChar char=""/>
            </a:pPr>
            <a:r>
              <a:rPr lang="fa-IR" altLang="fa-IR" sz="2667" b="1" dirty="0">
                <a:solidFill>
                  <a:srgbClr val="FF0000"/>
                </a:solidFill>
                <a:latin typeface="+mn-lt"/>
              </a:rPr>
              <a:t>حوادث هسته ا</a:t>
            </a:r>
            <a:r>
              <a:rPr lang="ar-SA" altLang="fa-IR" sz="2667" b="1" dirty="0">
                <a:solidFill>
                  <a:srgbClr val="FF0000"/>
                </a:solidFill>
                <a:latin typeface="+mn-lt"/>
              </a:rPr>
              <a:t>ي</a:t>
            </a:r>
            <a:endParaRPr lang="fa-IR" altLang="fa-IR" sz="2667" b="1" dirty="0">
              <a:solidFill>
                <a:srgbClr val="FF0000"/>
              </a:solidFill>
              <a:latin typeface="+mn-lt"/>
            </a:endParaRPr>
          </a:p>
          <a:p>
            <a:pPr marL="342900" indent="-342900" algn="r" defTabSz="457200" rtl="1" eaLnBrk="1" hangingPunct="1">
              <a:lnSpc>
                <a:spcPct val="165000"/>
              </a:lnSpc>
              <a:spcBef>
                <a:spcPts val="1000"/>
              </a:spcBef>
              <a:buClr>
                <a:schemeClr val="accent1"/>
              </a:buClr>
              <a:buSzPct val="80000"/>
              <a:buFont typeface="Wingdings 3" charset="2"/>
              <a:buChar char=""/>
            </a:pPr>
            <a:r>
              <a:rPr lang="fa-IR" altLang="fa-IR" sz="2667" b="1" dirty="0">
                <a:solidFill>
                  <a:srgbClr val="FF0000"/>
                </a:solidFill>
                <a:latin typeface="+mn-lt"/>
              </a:rPr>
              <a:t>خراب کار</a:t>
            </a:r>
            <a:r>
              <a:rPr lang="ar-SA" altLang="fa-IR" sz="2667" b="1" dirty="0">
                <a:solidFill>
                  <a:srgbClr val="FF0000"/>
                </a:solidFill>
                <a:latin typeface="+mn-lt"/>
              </a:rPr>
              <a:t>ي</a:t>
            </a:r>
            <a:endParaRPr lang="fa-IR" altLang="fa-IR" sz="2667" b="1" dirty="0">
              <a:solidFill>
                <a:srgbClr val="FF0000"/>
              </a:solidFill>
              <a:latin typeface="+mn-lt"/>
            </a:endParaRPr>
          </a:p>
        </p:txBody>
      </p:sp>
      <p:sp>
        <p:nvSpPr>
          <p:cNvPr id="30727" name="Rectangle 7"/>
          <p:cNvSpPr>
            <a:spLocks noChangeArrowheads="1"/>
          </p:cNvSpPr>
          <p:nvPr/>
        </p:nvSpPr>
        <p:spPr bwMode="auto">
          <a:xfrm>
            <a:off x="4072094" y="2261809"/>
            <a:ext cx="5760357" cy="547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2" tIns="46511" rIns="93022" bIns="46511"/>
          <a:lstStyle>
            <a:lvl1pPr marL="342900" indent="-342900"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rtl="1" eaLnBrk="1" hangingPunct="1">
              <a:spcBef>
                <a:spcPct val="20000"/>
              </a:spcBef>
              <a:buClr>
                <a:srgbClr val="660066"/>
              </a:buClr>
              <a:buSzPct val="110000"/>
              <a:buFont typeface="Wingdings" panose="05000000000000000000" pitchFamily="2" charset="2"/>
              <a:buChar char="v"/>
            </a:pPr>
            <a:r>
              <a:rPr lang="fa-IR" altLang="fa-IR" sz="2667" b="1" dirty="0"/>
              <a:t> تقس</a:t>
            </a:r>
            <a:r>
              <a:rPr lang="ar-SA" altLang="fa-IR" sz="2667" b="1" dirty="0"/>
              <a:t>ي</a:t>
            </a:r>
            <a:r>
              <a:rPr lang="fa-IR" altLang="fa-IR" sz="2667" b="1" dirty="0"/>
              <a:t>م‏بند</a:t>
            </a:r>
            <a:r>
              <a:rPr lang="ar-SA" altLang="fa-IR" sz="2667" b="1" dirty="0"/>
              <a:t>ي</a:t>
            </a:r>
            <a:r>
              <a:rPr lang="fa-IR" altLang="fa-IR" sz="2667" b="1" dirty="0"/>
              <a:t> به لحاظ منشاء حادثه</a:t>
            </a:r>
          </a:p>
        </p:txBody>
      </p:sp>
    </p:spTree>
    <p:extLst>
      <p:ext uri="{BB962C8B-B14F-4D97-AF65-F5344CB8AC3E}">
        <p14:creationId xmlns:p14="http://schemas.microsoft.com/office/powerpoint/2010/main" val="3288036591"/>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805" y="837127"/>
            <a:ext cx="8761413" cy="804869"/>
          </a:xfrm>
        </p:spPr>
        <p:txBody>
          <a:bodyPr/>
          <a:lstStyle/>
          <a:p>
            <a:pPr algn="r" rtl="1"/>
            <a:r>
              <a:rPr lang="fa-IR" sz="2400" b="1" dirty="0">
                <a:latin typeface="+mn-lt"/>
                <a:ea typeface="+mn-ea"/>
                <a:cs typeface="B Titr" panose="00000700000000000000" pitchFamily="2" charset="-78"/>
              </a:rPr>
              <a:t>(بلاياي طبيعي </a:t>
            </a:r>
            <a:r>
              <a:rPr lang="en-US" sz="2400" b="1" dirty="0">
                <a:latin typeface="+mn-lt"/>
                <a:ea typeface="+mn-ea"/>
                <a:cs typeface="B Titr" panose="00000700000000000000" pitchFamily="2" charset="-78"/>
              </a:rPr>
              <a:t>Disaster </a:t>
            </a:r>
            <a:r>
              <a:rPr lang="fa-IR" sz="2400" b="1" dirty="0">
                <a:latin typeface="+mn-lt"/>
                <a:ea typeface="+mn-ea"/>
                <a:cs typeface="B Titr" panose="00000700000000000000" pitchFamily="2" charset="-78"/>
              </a:rPr>
              <a:t>از ديدگاه (</a:t>
            </a:r>
            <a:r>
              <a:rPr lang="en-US" sz="2400" b="1" dirty="0">
                <a:latin typeface="+mn-lt"/>
                <a:ea typeface="+mn-ea"/>
                <a:cs typeface="B Titr" panose="00000700000000000000" pitchFamily="2" charset="-78"/>
              </a:rPr>
              <a:t>W.H.O </a:t>
            </a:r>
            <a:r>
              <a:rPr lang="fa-IR" sz="2400" b="1" dirty="0">
                <a:latin typeface="+mn-lt"/>
                <a:ea typeface="+mn-ea"/>
                <a:cs typeface="B Titr" panose="00000700000000000000" pitchFamily="2" charset="-78"/>
              </a:rPr>
              <a:t>)</a:t>
            </a:r>
            <a:r>
              <a:rPr lang="en-US" dirty="0" smtClean="0"/>
              <a:t/>
            </a:r>
            <a:br>
              <a:rPr lang="en-US" dirty="0" smtClean="0"/>
            </a:br>
            <a:endParaRPr lang="fa-IR" dirty="0"/>
          </a:p>
        </p:txBody>
      </p:sp>
      <p:sp>
        <p:nvSpPr>
          <p:cNvPr id="3" name="Content Placeholder 2"/>
          <p:cNvSpPr>
            <a:spLocks noGrp="1"/>
          </p:cNvSpPr>
          <p:nvPr>
            <p:ph idx="1"/>
          </p:nvPr>
        </p:nvSpPr>
        <p:spPr/>
        <p:txBody>
          <a:bodyPr>
            <a:noAutofit/>
          </a:bodyPr>
          <a:lstStyle/>
          <a:p>
            <a:pPr marL="366713" indent="-366713" algn="just" defTabSz="977900">
              <a:lnSpc>
                <a:spcPct val="200000"/>
              </a:lnSpc>
              <a:spcBef>
                <a:spcPct val="20000"/>
              </a:spcBef>
              <a:buClr>
                <a:schemeClr val="folHlink"/>
              </a:buClr>
              <a:buSzPct val="110000"/>
              <a:buFontTx/>
              <a:buChar char="•"/>
            </a:pPr>
            <a:r>
              <a:rPr lang="fa-IR" sz="2800" b="1" dirty="0">
                <a:cs typeface="B Nazanin" panose="00000400000000000000" pitchFamily="2" charset="-78"/>
              </a:rPr>
              <a:t>بلاياي طبيعي عبارت از :</a:t>
            </a:r>
          </a:p>
          <a:p>
            <a:pPr marL="366713" indent="-366713" algn="just" defTabSz="977900">
              <a:lnSpc>
                <a:spcPct val="200000"/>
              </a:lnSpc>
              <a:spcBef>
                <a:spcPct val="20000"/>
              </a:spcBef>
              <a:buClr>
                <a:schemeClr val="folHlink"/>
              </a:buClr>
              <a:buSzPct val="110000"/>
              <a:buFontTx/>
              <a:buChar char="•"/>
            </a:pPr>
            <a:r>
              <a:rPr lang="fa-IR" sz="2800" b="1" dirty="0">
                <a:cs typeface="B Nazanin" panose="00000400000000000000" pitchFamily="2" charset="-78"/>
              </a:rPr>
              <a:t> رخداد واقعه اي كه منجر به </a:t>
            </a:r>
            <a:r>
              <a:rPr lang="fa-IR" sz="2800" b="1" u="sng" dirty="0">
                <a:solidFill>
                  <a:srgbClr val="FF0000"/>
                </a:solidFill>
                <a:cs typeface="B Nazanin" panose="00000400000000000000" pitchFamily="2" charset="-78"/>
              </a:rPr>
              <a:t>خسارت</a:t>
            </a:r>
            <a:r>
              <a:rPr lang="fa-IR" sz="2800" b="1" dirty="0">
                <a:cs typeface="B Nazanin" panose="00000400000000000000" pitchFamily="2" charset="-78"/>
              </a:rPr>
              <a:t> ،‌ </a:t>
            </a:r>
            <a:r>
              <a:rPr lang="fa-IR" sz="2800" b="1" u="sng" dirty="0">
                <a:solidFill>
                  <a:srgbClr val="FF0000"/>
                </a:solidFill>
                <a:cs typeface="B Nazanin" panose="00000400000000000000" pitchFamily="2" charset="-78"/>
              </a:rPr>
              <a:t>نابساماني اقتصادي </a:t>
            </a:r>
            <a:r>
              <a:rPr lang="fa-IR" sz="2800" b="1" dirty="0">
                <a:cs typeface="B Nazanin" panose="00000400000000000000" pitchFamily="2" charset="-78"/>
              </a:rPr>
              <a:t>،</a:t>
            </a:r>
            <a:r>
              <a:rPr lang="fa-IR" sz="2800" b="1" u="sng" dirty="0">
                <a:solidFill>
                  <a:srgbClr val="FF0000"/>
                </a:solidFill>
                <a:cs typeface="B Nazanin" panose="00000400000000000000" pitchFamily="2" charset="-78"/>
              </a:rPr>
              <a:t>مرگ و مير </a:t>
            </a:r>
            <a:r>
              <a:rPr lang="fa-IR" sz="2800" b="1" dirty="0">
                <a:cs typeface="B Nazanin" panose="00000400000000000000" pitchFamily="2" charset="-78"/>
              </a:rPr>
              <a:t>و </a:t>
            </a:r>
            <a:r>
              <a:rPr lang="fa-IR" sz="2800" b="1" u="sng" dirty="0">
                <a:solidFill>
                  <a:srgbClr val="FF0000"/>
                </a:solidFill>
                <a:cs typeface="B Nazanin" panose="00000400000000000000" pitchFamily="2" charset="-78"/>
              </a:rPr>
              <a:t>كاهش سطح خدمات بهداشتي </a:t>
            </a:r>
            <a:r>
              <a:rPr lang="fa-IR" sz="2800" b="1" dirty="0">
                <a:cs typeface="B Nazanin" panose="00000400000000000000" pitchFamily="2" charset="-78"/>
              </a:rPr>
              <a:t>گردد .بطوريكه نياز به درخواست كمك از </a:t>
            </a:r>
            <a:r>
              <a:rPr lang="fa-IR" sz="2800" b="1" dirty="0">
                <a:solidFill>
                  <a:srgbClr val="FF0000"/>
                </a:solidFill>
                <a:cs typeface="B Nazanin" panose="00000400000000000000" pitchFamily="2" charset="-78"/>
              </a:rPr>
              <a:t>منابع غير محلي </a:t>
            </a:r>
            <a:r>
              <a:rPr lang="fa-IR" sz="2800" b="1" dirty="0">
                <a:cs typeface="B Nazanin" panose="00000400000000000000" pitchFamily="2" charset="-78"/>
              </a:rPr>
              <a:t>باشد .</a:t>
            </a:r>
          </a:p>
        </p:txBody>
      </p:sp>
    </p:spTree>
    <p:extLst>
      <p:ext uri="{BB962C8B-B14F-4D97-AF65-F5344CB8AC3E}">
        <p14:creationId xmlns:p14="http://schemas.microsoft.com/office/powerpoint/2010/main" val="166762576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683" y="741848"/>
            <a:ext cx="8761413" cy="706964"/>
          </a:xfrm>
        </p:spPr>
        <p:txBody>
          <a:bodyPr>
            <a:normAutofit/>
          </a:bodyPr>
          <a:lstStyle/>
          <a:p>
            <a:pPr algn="r" rtl="1">
              <a:lnSpc>
                <a:spcPct val="200000"/>
              </a:lnSpc>
              <a:spcBef>
                <a:spcPts val="1000"/>
              </a:spcBef>
            </a:pPr>
            <a:r>
              <a:rPr lang="fa-IR" sz="2000" dirty="0">
                <a:latin typeface="+mn-lt"/>
                <a:ea typeface="+mn-ea"/>
                <a:cs typeface="B Titr" panose="00000700000000000000" pitchFamily="2" charset="-78"/>
              </a:rPr>
              <a:t>ایمنی و آسیب پذیری بیمارستان:</a:t>
            </a:r>
          </a:p>
        </p:txBody>
      </p:sp>
      <p:sp>
        <p:nvSpPr>
          <p:cNvPr id="3" name="Content Placeholder 2"/>
          <p:cNvSpPr>
            <a:spLocks noGrp="1"/>
          </p:cNvSpPr>
          <p:nvPr>
            <p:ph idx="1"/>
          </p:nvPr>
        </p:nvSpPr>
        <p:spPr/>
        <p:txBody>
          <a:bodyPr>
            <a:noAutofit/>
          </a:bodyPr>
          <a:lstStyle/>
          <a:p>
            <a:pPr marL="366713" indent="-366713" algn="just" defTabSz="977900">
              <a:lnSpc>
                <a:spcPct val="200000"/>
              </a:lnSpc>
              <a:spcBef>
                <a:spcPct val="20000"/>
              </a:spcBef>
              <a:buClr>
                <a:schemeClr val="folHlink"/>
              </a:buClr>
              <a:buSzPct val="110000"/>
              <a:buFontTx/>
              <a:buChar char="•"/>
            </a:pPr>
            <a:r>
              <a:rPr lang="fa-IR" sz="2667" b="1" dirty="0">
                <a:cs typeface="B Nazanin" panose="00000400000000000000" pitchFamily="2" charset="-78"/>
              </a:rPr>
              <a:t>آسیبب پذیری بیمارستان به </a:t>
            </a:r>
            <a:r>
              <a:rPr lang="fa-IR" sz="2667" b="1" u="sng" dirty="0">
                <a:solidFill>
                  <a:srgbClr val="FF0000"/>
                </a:solidFill>
                <a:cs typeface="B Nazanin" panose="00000400000000000000" pitchFamily="2" charset="-78"/>
              </a:rPr>
              <a:t>میزان کمبودها </a:t>
            </a:r>
            <a:r>
              <a:rPr lang="fa-IR" sz="2667" b="1" dirty="0">
                <a:cs typeface="B Nazanin" panose="00000400000000000000" pitchFamily="2" charset="-78"/>
              </a:rPr>
              <a:t>و </a:t>
            </a:r>
            <a:r>
              <a:rPr lang="fa-IR" sz="2667" b="1" u="sng" dirty="0">
                <a:solidFill>
                  <a:srgbClr val="FF0000"/>
                </a:solidFill>
                <a:cs typeface="B Nazanin" panose="00000400000000000000" pitchFamily="2" charset="-78"/>
              </a:rPr>
              <a:t>نقاط ضعف </a:t>
            </a:r>
            <a:r>
              <a:rPr lang="fa-IR" sz="2667" b="1" dirty="0">
                <a:cs typeface="B Nazanin" panose="00000400000000000000" pitchFamily="2" charset="-78"/>
              </a:rPr>
              <a:t>آن در زمان وقوع حوادث و بلایا بستگی دارد.</a:t>
            </a:r>
          </a:p>
          <a:p>
            <a:pPr marL="366713" indent="-366713" algn="just" defTabSz="977900">
              <a:lnSpc>
                <a:spcPct val="200000"/>
              </a:lnSpc>
              <a:spcBef>
                <a:spcPct val="20000"/>
              </a:spcBef>
              <a:buClr>
                <a:schemeClr val="folHlink"/>
              </a:buClr>
              <a:buSzPct val="110000"/>
              <a:buFontTx/>
              <a:buChar char="•"/>
            </a:pPr>
            <a:r>
              <a:rPr lang="fa-IR" sz="2667" b="1" dirty="0">
                <a:cs typeface="B Nazanin" panose="00000400000000000000" pitchFamily="2" charset="-78"/>
              </a:rPr>
              <a:t>بررسی صحیح و منظم مخاطرات و آسیب پذیری های محتمل لازمه برنامه ریزی مدیریت موثر خطر بوده و برنامه ریزی باید بر مخاطرات محلی متمرکز باشد.</a:t>
            </a:r>
          </a:p>
        </p:txBody>
      </p:sp>
    </p:spTree>
    <p:extLst>
      <p:ext uri="{BB962C8B-B14F-4D97-AF65-F5344CB8AC3E}">
        <p14:creationId xmlns:p14="http://schemas.microsoft.com/office/powerpoint/2010/main" val="1772787249"/>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9957" y="767606"/>
            <a:ext cx="8761413" cy="706964"/>
          </a:xfrm>
        </p:spPr>
        <p:txBody>
          <a:bodyPr>
            <a:normAutofit fontScale="90000"/>
          </a:bodyPr>
          <a:lstStyle/>
          <a:p>
            <a:pPr algn="r">
              <a:lnSpc>
                <a:spcPct val="200000"/>
              </a:lnSpc>
              <a:spcBef>
                <a:spcPts val="1000"/>
              </a:spcBef>
            </a:pPr>
            <a:r>
              <a:rPr lang="fa-IR" sz="2400" b="1" dirty="0">
                <a:latin typeface="+mn-lt"/>
                <a:ea typeface="+mn-ea"/>
                <a:cs typeface="B Titr" panose="00000700000000000000" pitchFamily="2" charset="-78"/>
              </a:rPr>
              <a:t>آسیب پذیری :</a:t>
            </a:r>
          </a:p>
        </p:txBody>
      </p:sp>
      <p:sp>
        <p:nvSpPr>
          <p:cNvPr id="3" name="Content Placeholder 2"/>
          <p:cNvSpPr>
            <a:spLocks noGrp="1"/>
          </p:cNvSpPr>
          <p:nvPr>
            <p:ph idx="1"/>
          </p:nvPr>
        </p:nvSpPr>
        <p:spPr>
          <a:xfrm>
            <a:off x="837128" y="2603500"/>
            <a:ext cx="9143486" cy="4003362"/>
          </a:xfrm>
        </p:spPr>
        <p:txBody>
          <a:bodyPr>
            <a:normAutofit fontScale="77500" lnSpcReduction="20000"/>
          </a:bodyPr>
          <a:lstStyle/>
          <a:p>
            <a:pPr marL="0" indent="0" algn="just">
              <a:lnSpc>
                <a:spcPct val="200000"/>
              </a:lnSpc>
              <a:buNone/>
            </a:pPr>
            <a:r>
              <a:rPr lang="fa-IR" sz="2600" b="1" dirty="0">
                <a:solidFill>
                  <a:srgbClr val="FF0000"/>
                </a:solidFill>
                <a:cs typeface="B Nazanin" panose="00000400000000000000" pitchFamily="2" charset="-78"/>
              </a:rPr>
              <a:t>نقاط ضعف شناخته شده ای هستند که یک مجموعه در مقابل مخاطره ای خاص دارد.</a:t>
            </a:r>
          </a:p>
          <a:p>
            <a:pPr marL="0" indent="0" algn="just">
              <a:lnSpc>
                <a:spcPct val="200000"/>
              </a:lnSpc>
              <a:buNone/>
            </a:pPr>
            <a:r>
              <a:rPr lang="fa-IR" sz="2200" b="1" dirty="0">
                <a:cs typeface="B Nazanin" panose="00000400000000000000" pitchFamily="2" charset="-78"/>
              </a:rPr>
              <a:t>آسیب پذیری بیمارستان متاثر از </a:t>
            </a:r>
            <a:r>
              <a:rPr lang="fa-IR" sz="2200" b="1" u="sng" dirty="0">
                <a:solidFill>
                  <a:srgbClr val="FF0000"/>
                </a:solidFill>
                <a:cs typeface="B Nazanin" panose="00000400000000000000" pitchFamily="2" charset="-78"/>
              </a:rPr>
              <a:t>سطح آمادگی </a:t>
            </a:r>
            <a:r>
              <a:rPr lang="fa-IR" sz="2200" b="1" dirty="0">
                <a:cs typeface="B Nazanin" panose="00000400000000000000" pitchFamily="2" charset="-78"/>
              </a:rPr>
              <a:t>آن است ،به عنوان مثل آمادگی زیاد یک بیمارستان در مقابل زلزله به همان نسبت آسیب پذیری آن را در مقابل آن حادثه کم می کند.</a:t>
            </a:r>
          </a:p>
          <a:p>
            <a:pPr marL="0" indent="0" algn="r">
              <a:lnSpc>
                <a:spcPct val="200000"/>
              </a:lnSpc>
              <a:buNone/>
            </a:pPr>
            <a:r>
              <a:rPr lang="fa-IR" sz="1600" dirty="0" smtClean="0">
                <a:cs typeface="B Titr" panose="00000700000000000000" pitchFamily="2" charset="-78"/>
              </a:rPr>
              <a:t>آسیب پذیری          1-داخلی                                                              </a:t>
            </a:r>
          </a:p>
          <a:p>
            <a:pPr marL="0" indent="0" algn="r">
              <a:lnSpc>
                <a:spcPct val="200000"/>
              </a:lnSpc>
              <a:buNone/>
            </a:pPr>
            <a:r>
              <a:rPr lang="fa-IR" sz="1600" dirty="0">
                <a:cs typeface="B Titr" panose="00000700000000000000" pitchFamily="2" charset="-78"/>
              </a:rPr>
              <a:t>                                 2 - خارجی      </a:t>
            </a:r>
            <a:endParaRPr lang="fa-IR" sz="1600" dirty="0" smtClean="0">
              <a:cs typeface="B Titr" panose="00000700000000000000" pitchFamily="2" charset="-78"/>
            </a:endParaRPr>
          </a:p>
          <a:p>
            <a:pPr marL="0" indent="0" algn="r">
              <a:lnSpc>
                <a:spcPct val="200000"/>
              </a:lnSpc>
              <a:buNone/>
            </a:pPr>
            <a:r>
              <a:rPr lang="fa-IR" sz="1600" dirty="0" smtClean="0">
                <a:cs typeface="B Titr" panose="00000700000000000000" pitchFamily="2" charset="-78"/>
              </a:rPr>
              <a:t>                                   1- سازه ای</a:t>
            </a:r>
          </a:p>
          <a:p>
            <a:pPr marL="0" indent="0" algn="r">
              <a:lnSpc>
                <a:spcPct val="200000"/>
              </a:lnSpc>
              <a:buNone/>
            </a:pPr>
            <a:r>
              <a:rPr lang="fa-IR" sz="1600" dirty="0" smtClean="0">
                <a:cs typeface="B Titr" panose="00000700000000000000" pitchFamily="2" charset="-78"/>
              </a:rPr>
              <a:t>                                 2-غیر سازه ای                   </a:t>
            </a:r>
          </a:p>
          <a:p>
            <a:pPr marL="0" indent="0" algn="r">
              <a:lnSpc>
                <a:spcPct val="200000"/>
              </a:lnSpc>
              <a:buNone/>
            </a:pPr>
            <a:r>
              <a:rPr lang="fa-IR" sz="1600" dirty="0">
                <a:cs typeface="B Titr" panose="00000700000000000000" pitchFamily="2" charset="-78"/>
              </a:rPr>
              <a:t>آسیب پذیری </a:t>
            </a:r>
            <a:r>
              <a:rPr lang="fa-IR" sz="1600" dirty="0" smtClean="0">
                <a:cs typeface="B Titr" panose="00000700000000000000" pitchFamily="2" charset="-78"/>
              </a:rPr>
              <a:t>        3-    مدیریتی -سازمانی          </a:t>
            </a:r>
            <a:r>
              <a:rPr lang="en-US" sz="1600" dirty="0" smtClean="0">
                <a:cs typeface="B Titr" panose="00000700000000000000" pitchFamily="2" charset="-78"/>
              </a:rPr>
              <a:t>                                                                     </a:t>
            </a:r>
            <a:endParaRPr lang="fa-IR" sz="1600" dirty="0">
              <a:cs typeface="B Titr" panose="00000700000000000000" pitchFamily="2" charset="-78"/>
            </a:endParaRPr>
          </a:p>
        </p:txBody>
      </p:sp>
      <p:sp>
        <p:nvSpPr>
          <p:cNvPr id="5" name="Right Brace 4"/>
          <p:cNvSpPr/>
          <p:nvPr/>
        </p:nvSpPr>
        <p:spPr>
          <a:xfrm>
            <a:off x="8918620" y="4340416"/>
            <a:ext cx="180304" cy="901522"/>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
        <p:nvSpPr>
          <p:cNvPr id="6" name="Right Brace 5"/>
          <p:cNvSpPr/>
          <p:nvPr/>
        </p:nvSpPr>
        <p:spPr>
          <a:xfrm>
            <a:off x="9040969" y="5355642"/>
            <a:ext cx="115910" cy="1146219"/>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fa-IR"/>
          </a:p>
        </p:txBody>
      </p:sp>
    </p:spTree>
    <p:extLst>
      <p:ext uri="{BB962C8B-B14F-4D97-AF65-F5344CB8AC3E}">
        <p14:creationId xmlns:p14="http://schemas.microsoft.com/office/powerpoint/2010/main" val="909685571"/>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499"/>
            <a:ext cx="10397395" cy="3784421"/>
          </a:xfrm>
        </p:spPr>
        <p:txBody>
          <a:bodyPr>
            <a:noAutofit/>
          </a:bodyPr>
          <a:lstStyle/>
          <a:p>
            <a:pPr algn="just" rtl="1">
              <a:lnSpc>
                <a:spcPct val="200000"/>
              </a:lnSpc>
            </a:pPr>
            <a:r>
              <a:rPr lang="fa-IR" sz="2800" b="1" dirty="0">
                <a:cs typeface="B Nazanin" panose="00000400000000000000" pitchFamily="2" charset="-78"/>
              </a:rPr>
              <a:t>بیمارستان ها و مراکز بهداشتی –درمانی باید بر اساس حادثه ای که احتمال وقوع دارد به بررسی </a:t>
            </a:r>
            <a:r>
              <a:rPr lang="fa-IR" sz="2800" b="1" u="sng" dirty="0">
                <a:solidFill>
                  <a:srgbClr val="FF0000"/>
                </a:solidFill>
                <a:cs typeface="B Nazanin" panose="00000400000000000000" pitchFamily="2" charset="-78"/>
              </a:rPr>
              <a:t>آسیب پذیری </a:t>
            </a:r>
            <a:r>
              <a:rPr lang="fa-IR" sz="2800" b="1" dirty="0">
                <a:cs typeface="B Nazanin" panose="00000400000000000000" pitchFamily="2" charset="-78"/>
              </a:rPr>
              <a:t>مرکز پرداخته و </a:t>
            </a:r>
            <a:r>
              <a:rPr lang="fa-IR" sz="2800" b="1" u="sng" dirty="0">
                <a:solidFill>
                  <a:srgbClr val="FF0000"/>
                </a:solidFill>
                <a:cs typeface="B Nazanin" panose="00000400000000000000" pitchFamily="2" charset="-78"/>
              </a:rPr>
              <a:t>آمادگی</a:t>
            </a:r>
            <a:r>
              <a:rPr lang="fa-IR" sz="2800" b="1" dirty="0">
                <a:cs typeface="B Nazanin" panose="00000400000000000000" pitchFamily="2" charset="-78"/>
              </a:rPr>
              <a:t> خود را ارتقاء دهند.به منظور حفظ و تداوم عملکرد در یک حادثه بیمارستان با افزایش ظرفیت سازی خود می تواند میزان خطر ناشی از حادثه را کاهش دهد</a:t>
            </a:r>
            <a:r>
              <a:rPr lang="fa-IR" sz="1600" dirty="0">
                <a:cs typeface="B Titr" panose="00000700000000000000" pitchFamily="2" charset="-78"/>
              </a:rPr>
              <a:t>.</a:t>
            </a:r>
          </a:p>
        </p:txBody>
      </p:sp>
    </p:spTree>
    <p:extLst>
      <p:ext uri="{BB962C8B-B14F-4D97-AF65-F5344CB8AC3E}">
        <p14:creationId xmlns:p14="http://schemas.microsoft.com/office/powerpoint/2010/main" val="336877793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576029" y="548822"/>
            <a:ext cx="3617989" cy="7529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86" tIns="43543" rIns="87086" bIns="43543" numCol="1" rtlCol="0" anchor="t" anchorCtr="0" compatLnSpc="1">
            <a:prstTxWarp prst="textNoShape">
              <a:avLst/>
            </a:prstTxWarp>
            <a:noAutofit/>
          </a:bodyPr>
          <a:lstStyle/>
          <a:p>
            <a:pPr eaLnBrk="1" hangingPunct="1"/>
            <a:r>
              <a:rPr lang="fa-IR" altLang="fa-IR" sz="3524" dirty="0">
                <a:solidFill>
                  <a:srgbClr val="000066"/>
                </a:solidFill>
                <a:cs typeface="B Titr" panose="00000700000000000000" pitchFamily="2" charset="-78"/>
              </a:rPr>
              <a:t>وضع</a:t>
            </a:r>
            <a:r>
              <a:rPr lang="ar-SA" altLang="fa-IR" sz="3524" dirty="0">
                <a:solidFill>
                  <a:srgbClr val="000066"/>
                </a:solidFill>
                <a:cs typeface="B Titr" panose="00000700000000000000" pitchFamily="2" charset="-78"/>
              </a:rPr>
              <a:t>ي</a:t>
            </a:r>
            <a:r>
              <a:rPr lang="fa-IR" altLang="fa-IR" sz="3524" dirty="0">
                <a:solidFill>
                  <a:srgbClr val="000066"/>
                </a:solidFill>
                <a:cs typeface="B Titr" panose="00000700000000000000" pitchFamily="2" charset="-78"/>
              </a:rPr>
              <a:t>ت اضطرار</a:t>
            </a:r>
            <a:r>
              <a:rPr lang="ar-SA" altLang="fa-IR" sz="3524" dirty="0">
                <a:solidFill>
                  <a:srgbClr val="000066"/>
                </a:solidFill>
                <a:cs typeface="B Titr" panose="00000700000000000000" pitchFamily="2" charset="-78"/>
              </a:rPr>
              <a:t>ي</a:t>
            </a:r>
            <a:endParaRPr lang="en-US" altLang="fa-IR" sz="3524" dirty="0">
              <a:solidFill>
                <a:srgbClr val="000066"/>
              </a:solidFill>
              <a:cs typeface="B Titr" panose="00000700000000000000" pitchFamily="2" charset="-78"/>
            </a:endParaRPr>
          </a:p>
        </p:txBody>
      </p:sp>
      <p:sp>
        <p:nvSpPr>
          <p:cNvPr id="24579" name="Rectangle 3"/>
          <p:cNvSpPr>
            <a:spLocks noGrp="1" noChangeArrowheads="1"/>
          </p:cNvSpPr>
          <p:nvPr>
            <p:ph idx="1"/>
          </p:nvPr>
        </p:nvSpPr>
        <p:spPr>
          <a:xfrm>
            <a:off x="695459" y="2409959"/>
            <a:ext cx="9498559" cy="4251476"/>
          </a:xfrm>
        </p:spPr>
        <p:txBody>
          <a:bodyPr>
            <a:normAutofit/>
          </a:bodyPr>
          <a:lstStyle/>
          <a:p>
            <a:pPr algn="just" eaLnBrk="1" hangingPunct="1">
              <a:lnSpc>
                <a:spcPct val="125000"/>
              </a:lnSpc>
              <a:buClr>
                <a:srgbClr val="660066"/>
              </a:buClr>
              <a:buFont typeface="Wingdings" panose="05000000000000000000" pitchFamily="2" charset="2"/>
              <a:buChar char="v"/>
            </a:pPr>
            <a:r>
              <a:rPr lang="fa-IR" altLang="fa-IR" sz="3200" b="1" dirty="0">
                <a:cs typeface="B Nazanin" panose="00000400000000000000" pitchFamily="2" charset="-78"/>
              </a:rPr>
              <a:t>وضع</a:t>
            </a:r>
            <a:r>
              <a:rPr lang="ar-SA" altLang="fa-IR" sz="3200" b="1" dirty="0">
                <a:cs typeface="B Nazanin" panose="00000400000000000000" pitchFamily="2" charset="-78"/>
              </a:rPr>
              <a:t>ي</a:t>
            </a:r>
            <a:r>
              <a:rPr lang="fa-IR" altLang="fa-IR" sz="3200" b="1" dirty="0">
                <a:cs typeface="B Nazanin" panose="00000400000000000000" pitchFamily="2" charset="-78"/>
              </a:rPr>
              <a:t>ت اضطرار</a:t>
            </a:r>
            <a:r>
              <a:rPr lang="ar-SA" altLang="fa-IR" sz="3200" b="1" dirty="0">
                <a:cs typeface="B Nazanin" panose="00000400000000000000" pitchFamily="2" charset="-78"/>
              </a:rPr>
              <a:t>ي</a:t>
            </a:r>
            <a:r>
              <a:rPr lang="fa-IR" altLang="fa-IR" sz="3200" b="1" dirty="0">
                <a:cs typeface="B Nazanin" panose="00000400000000000000" pitchFamily="2" charset="-78"/>
              </a:rPr>
              <a:t> </a:t>
            </a:r>
            <a:r>
              <a:rPr lang="fa-IR" altLang="fa-IR" sz="3200" b="1" u="sng" dirty="0">
                <a:solidFill>
                  <a:srgbClr val="FF0000"/>
                </a:solidFill>
                <a:cs typeface="B Nazanin" panose="00000400000000000000" pitchFamily="2" charset="-78"/>
              </a:rPr>
              <a:t>رو</a:t>
            </a:r>
            <a:r>
              <a:rPr lang="ar-SA" altLang="fa-IR" sz="3200" b="1" u="sng" dirty="0">
                <a:solidFill>
                  <a:srgbClr val="FF0000"/>
                </a:solidFill>
                <a:cs typeface="B Nazanin" panose="00000400000000000000" pitchFamily="2" charset="-78"/>
              </a:rPr>
              <a:t>ي</a:t>
            </a:r>
            <a:r>
              <a:rPr lang="fa-IR" altLang="fa-IR" sz="3200" b="1" u="sng" dirty="0">
                <a:solidFill>
                  <a:srgbClr val="FF0000"/>
                </a:solidFill>
                <a:cs typeface="B Nazanin" panose="00000400000000000000" pitchFamily="2" charset="-78"/>
              </a:rPr>
              <a:t>داد برنامه‏ر</a:t>
            </a:r>
            <a:r>
              <a:rPr lang="ar-SA" altLang="fa-IR" sz="3200" b="1" u="sng" dirty="0">
                <a:solidFill>
                  <a:srgbClr val="FF0000"/>
                </a:solidFill>
                <a:cs typeface="B Nazanin" panose="00000400000000000000" pitchFamily="2" charset="-78"/>
              </a:rPr>
              <a:t>ي</a:t>
            </a:r>
            <a:r>
              <a:rPr lang="fa-IR" altLang="fa-IR" sz="3200" b="1" u="sng" dirty="0">
                <a:solidFill>
                  <a:srgbClr val="FF0000"/>
                </a:solidFill>
                <a:cs typeface="B Nazanin" panose="00000400000000000000" pitchFamily="2" charset="-78"/>
              </a:rPr>
              <a:t>ز</a:t>
            </a:r>
            <a:r>
              <a:rPr lang="ar-SA" altLang="fa-IR" sz="3200" b="1" u="sng" dirty="0">
                <a:solidFill>
                  <a:srgbClr val="FF0000"/>
                </a:solidFill>
                <a:cs typeface="B Nazanin" panose="00000400000000000000" pitchFamily="2" charset="-78"/>
              </a:rPr>
              <a:t>ي</a:t>
            </a:r>
            <a:r>
              <a:rPr lang="fa-IR" altLang="fa-IR" sz="3200" b="1" u="sng" dirty="0">
                <a:solidFill>
                  <a:srgbClr val="FF0000"/>
                </a:solidFill>
                <a:cs typeface="B Nazanin" panose="00000400000000000000" pitchFamily="2" charset="-78"/>
              </a:rPr>
              <a:t> </a:t>
            </a:r>
            <a:r>
              <a:rPr lang="fa-IR" altLang="fa-IR" sz="3200" b="1" dirty="0">
                <a:cs typeface="B Nazanin" panose="00000400000000000000" pitchFamily="2" charset="-78"/>
              </a:rPr>
              <a:t>نشده‏ا</a:t>
            </a:r>
            <a:r>
              <a:rPr lang="ar-SA" altLang="fa-IR" sz="3200" b="1" dirty="0">
                <a:cs typeface="B Nazanin" panose="00000400000000000000" pitchFamily="2" charset="-78"/>
              </a:rPr>
              <a:t>ي</a:t>
            </a:r>
            <a:r>
              <a:rPr lang="fa-IR" altLang="fa-IR" sz="3200" b="1" dirty="0">
                <a:cs typeface="B Nazanin" panose="00000400000000000000" pitchFamily="2" charset="-78"/>
              </a:rPr>
              <a:t> </a:t>
            </a:r>
            <a:r>
              <a:rPr lang="ar-SA" altLang="fa-IR" sz="3200" b="1" dirty="0">
                <a:cs typeface="B Nazanin" panose="00000400000000000000" pitchFamily="2" charset="-78"/>
              </a:rPr>
              <a:t> است كه در اثر آن افراد، تاسيسات و محيط زيست در معرض خطر جدي قرار مي گيرند. اين وضعيت اغلب نتيجه </a:t>
            </a:r>
            <a:r>
              <a:rPr lang="ar-SA" altLang="fa-IR" sz="3200" b="1" u="sng" dirty="0">
                <a:solidFill>
                  <a:srgbClr val="FF0000"/>
                </a:solidFill>
                <a:cs typeface="B Nazanin" panose="00000400000000000000" pitchFamily="2" charset="-78"/>
              </a:rPr>
              <a:t>نقص دستگاه‌ها </a:t>
            </a:r>
            <a:r>
              <a:rPr lang="ar-SA" altLang="fa-IR" sz="3200" b="1" dirty="0">
                <a:cs typeface="B Nazanin" panose="00000400000000000000" pitchFamily="2" charset="-78"/>
              </a:rPr>
              <a:t>و يا </a:t>
            </a:r>
            <a:r>
              <a:rPr lang="ar-SA" altLang="fa-IR" sz="3200" b="1" u="sng" dirty="0">
                <a:solidFill>
                  <a:srgbClr val="FF0000"/>
                </a:solidFill>
                <a:cs typeface="B Nazanin" panose="00000400000000000000" pitchFamily="2" charset="-78"/>
              </a:rPr>
              <a:t>خطاهاي انساني</a:t>
            </a:r>
            <a:r>
              <a:rPr lang="ar-SA" altLang="fa-IR" sz="3200" b="1" dirty="0">
                <a:solidFill>
                  <a:srgbClr val="FF0000"/>
                </a:solidFill>
                <a:cs typeface="B Nazanin" panose="00000400000000000000" pitchFamily="2" charset="-78"/>
              </a:rPr>
              <a:t> </a:t>
            </a:r>
            <a:r>
              <a:rPr lang="ar-SA" altLang="fa-IR" sz="3200" b="1" dirty="0">
                <a:cs typeface="B Nazanin" panose="00000400000000000000" pitchFamily="2" charset="-78"/>
              </a:rPr>
              <a:t>به وقوع مي</a:t>
            </a:r>
            <a:r>
              <a:rPr lang="fa-IR" altLang="fa-IR" sz="3200" b="1" dirty="0">
                <a:cs typeface="B Nazanin" panose="00000400000000000000" pitchFamily="2" charset="-78"/>
              </a:rPr>
              <a:t>‏</a:t>
            </a:r>
            <a:r>
              <a:rPr lang="ar-SA" altLang="fa-IR" sz="3200" b="1" dirty="0">
                <a:cs typeface="B Nazanin" panose="00000400000000000000" pitchFamily="2" charset="-78"/>
              </a:rPr>
              <a:t>پيوندد، البته </a:t>
            </a:r>
            <a:r>
              <a:rPr lang="ar-SA" altLang="fa-IR" sz="3200" b="1" u="sng" dirty="0">
                <a:solidFill>
                  <a:srgbClr val="FF0000"/>
                </a:solidFill>
                <a:cs typeface="B Nazanin" panose="00000400000000000000" pitchFamily="2" charset="-78"/>
              </a:rPr>
              <a:t>عوامل خارجي </a:t>
            </a:r>
            <a:r>
              <a:rPr lang="ar-SA" altLang="fa-IR" sz="3200" b="1" dirty="0">
                <a:cs typeface="B Nazanin" panose="00000400000000000000" pitchFamily="2" charset="-78"/>
              </a:rPr>
              <a:t>ديگر نظير رعد و برق، سيل، طوفان، زلزله و جنگ نيز ممكن است سبب بروز آن گردند. </a:t>
            </a:r>
            <a:endParaRPr lang="fa-IR" altLang="fa-IR" sz="3200" b="1" dirty="0">
              <a:cs typeface="B Nazanin" panose="00000400000000000000" pitchFamily="2" charset="-78"/>
            </a:endParaRPr>
          </a:p>
        </p:txBody>
      </p:sp>
    </p:spTree>
    <p:extLst>
      <p:ext uri="{BB962C8B-B14F-4D97-AF65-F5344CB8AC3E}">
        <p14:creationId xmlns:p14="http://schemas.microsoft.com/office/powerpoint/2010/main" val="2483858934"/>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320" y="935031"/>
            <a:ext cx="8761413" cy="706964"/>
          </a:xfrm>
        </p:spPr>
        <p:txBody>
          <a:bodyPr>
            <a:normAutofit fontScale="90000"/>
          </a:bodyPr>
          <a:lstStyle/>
          <a:p>
            <a:pPr algn="r" rtl="1">
              <a:lnSpc>
                <a:spcPct val="200000"/>
              </a:lnSpc>
              <a:spcBef>
                <a:spcPts val="1000"/>
              </a:spcBef>
            </a:pPr>
            <a:r>
              <a:rPr lang="fa-IR" sz="2400" b="1" dirty="0">
                <a:latin typeface="+mn-lt"/>
                <a:ea typeface="+mn-ea"/>
                <a:cs typeface="B Titr" panose="00000700000000000000" pitchFamily="2" charset="-78"/>
              </a:rPr>
              <a:t>آسیب پذیری خارجی :</a:t>
            </a:r>
          </a:p>
        </p:txBody>
      </p:sp>
      <p:sp>
        <p:nvSpPr>
          <p:cNvPr id="3" name="Content Placeholder 2"/>
          <p:cNvSpPr>
            <a:spLocks noGrp="1"/>
          </p:cNvSpPr>
          <p:nvPr>
            <p:ph idx="1"/>
          </p:nvPr>
        </p:nvSpPr>
        <p:spPr>
          <a:xfrm>
            <a:off x="386365" y="2333043"/>
            <a:ext cx="11487955" cy="5613221"/>
          </a:xfrm>
        </p:spPr>
        <p:txBody>
          <a:bodyPr>
            <a:noAutofit/>
          </a:bodyPr>
          <a:lstStyle/>
          <a:p>
            <a:pPr marL="0" indent="0" algn="just" rtl="1">
              <a:lnSpc>
                <a:spcPct val="200000"/>
              </a:lnSpc>
              <a:buNone/>
            </a:pPr>
            <a:r>
              <a:rPr lang="fa-IR" sz="2500" b="1" dirty="0">
                <a:cs typeface="B Nazanin" panose="00000400000000000000" pitchFamily="2" charset="-78"/>
              </a:rPr>
              <a:t>آسیب پذیری خارجی در حقیقت آسیب پذیری نسبت به آن دسته رویدادهای است که در</a:t>
            </a:r>
            <a:r>
              <a:rPr lang="fa-IR" sz="2500" b="1" u="sng" dirty="0">
                <a:solidFill>
                  <a:srgbClr val="FF0000"/>
                </a:solidFill>
                <a:cs typeface="B Nazanin" panose="00000400000000000000" pitchFamily="2" charset="-78"/>
              </a:rPr>
              <a:t> خارج از بیمارستان</a:t>
            </a:r>
            <a:r>
              <a:rPr lang="fa-IR" sz="2500" b="1" dirty="0">
                <a:cs typeface="B Nazanin" panose="00000400000000000000" pitchFamily="2" charset="-78"/>
              </a:rPr>
              <a:t> اتفاق می افتند،ولی روی بیمارستان و توان آن جهت </a:t>
            </a:r>
            <a:r>
              <a:rPr lang="fa-IR" sz="2500" b="1" dirty="0">
                <a:solidFill>
                  <a:srgbClr val="FF0000"/>
                </a:solidFill>
                <a:cs typeface="B Nazanin" panose="00000400000000000000" pitchFamily="2" charset="-78"/>
              </a:rPr>
              <a:t>تامین خدمات سلامتی </a:t>
            </a:r>
            <a:r>
              <a:rPr lang="fa-IR" sz="2500" b="1" dirty="0">
                <a:cs typeface="B Nazanin" panose="00000400000000000000" pitchFamily="2" charset="-78"/>
              </a:rPr>
              <a:t>تاثیر می گذارند.</a:t>
            </a:r>
          </a:p>
          <a:p>
            <a:pPr marL="0" indent="0" algn="just" rtl="1">
              <a:lnSpc>
                <a:spcPct val="200000"/>
              </a:lnSpc>
              <a:buNone/>
            </a:pPr>
            <a:r>
              <a:rPr lang="fa-IR" sz="2500" b="1" dirty="0">
                <a:cs typeface="B Nazanin" panose="00000400000000000000" pitchFamily="2" charset="-78"/>
              </a:rPr>
              <a:t>به عنوان مثال تاثیر حوادثی چون جنگ،فعالیت آتش نشان،سونامی،زمین لرزه و طوفان روی بیمارستان به صورت مراجعه  حجم زیادی از مصدومین و بیماران است که برای دریافت خدمات به بیمارستان سرازیر می شوند،یا تخریب محیط که مانع دسترسی بیمارستان به پرسنل و تجهیزات مورد نیاز خود می شوند.</a:t>
            </a:r>
          </a:p>
        </p:txBody>
      </p:sp>
    </p:spTree>
    <p:extLst>
      <p:ext uri="{BB962C8B-B14F-4D97-AF65-F5344CB8AC3E}">
        <p14:creationId xmlns:p14="http://schemas.microsoft.com/office/powerpoint/2010/main" val="691906746"/>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99" y="960789"/>
            <a:ext cx="8761413" cy="706964"/>
          </a:xfrm>
        </p:spPr>
        <p:txBody>
          <a:bodyPr>
            <a:normAutofit/>
          </a:bodyPr>
          <a:lstStyle/>
          <a:p>
            <a:pPr algn="r" rtl="1"/>
            <a:r>
              <a:rPr lang="fa-IR" sz="2400" b="1" dirty="0">
                <a:latin typeface="+mn-lt"/>
                <a:ea typeface="+mn-ea"/>
                <a:cs typeface="B Titr" panose="00000700000000000000" pitchFamily="2" charset="-78"/>
              </a:rPr>
              <a:t>آسیب پذیری داخلی:</a:t>
            </a:r>
          </a:p>
        </p:txBody>
      </p:sp>
      <p:sp>
        <p:nvSpPr>
          <p:cNvPr id="3" name="Content Placeholder 2"/>
          <p:cNvSpPr>
            <a:spLocks noGrp="1"/>
          </p:cNvSpPr>
          <p:nvPr>
            <p:ph idx="1"/>
          </p:nvPr>
        </p:nvSpPr>
        <p:spPr>
          <a:xfrm>
            <a:off x="1154954" y="2603500"/>
            <a:ext cx="10242849" cy="3416300"/>
          </a:xfrm>
        </p:spPr>
        <p:txBody>
          <a:bodyPr>
            <a:noAutofit/>
          </a:bodyPr>
          <a:lstStyle/>
          <a:p>
            <a:pPr marL="0" indent="0" algn="just" rtl="1">
              <a:lnSpc>
                <a:spcPct val="200000"/>
              </a:lnSpc>
              <a:buNone/>
            </a:pPr>
            <a:r>
              <a:rPr lang="fa-IR" sz="2800" b="1" dirty="0">
                <a:cs typeface="B Nazanin" panose="00000400000000000000" pitchFamily="2" charset="-78"/>
              </a:rPr>
              <a:t>آسیب پذیری داخلی ناشی از رویدادی است که </a:t>
            </a:r>
            <a:r>
              <a:rPr lang="fa-IR" sz="2800" b="1" u="sng" dirty="0">
                <a:solidFill>
                  <a:srgbClr val="FF0000"/>
                </a:solidFill>
                <a:cs typeface="B Nazanin" panose="00000400000000000000" pitchFamily="2" charset="-78"/>
              </a:rPr>
              <a:t>مستقیما بیمارستان </a:t>
            </a:r>
            <a:r>
              <a:rPr lang="fa-IR" sz="2800" b="1" dirty="0">
                <a:cs typeface="B Nazanin" panose="00000400000000000000" pitchFamily="2" charset="-78"/>
              </a:rPr>
              <a:t>را تخریب کرده یا بر روند فعالیت آن اثر می گذارد.</a:t>
            </a:r>
          </a:p>
          <a:p>
            <a:pPr marL="0" indent="0" algn="just" rtl="1">
              <a:lnSpc>
                <a:spcPct val="200000"/>
              </a:lnSpc>
              <a:buNone/>
            </a:pPr>
            <a:r>
              <a:rPr lang="fa-IR" sz="2800" b="1" dirty="0">
                <a:cs typeface="B Nazanin" panose="00000400000000000000" pitchFamily="2" charset="-78"/>
              </a:rPr>
              <a:t>تخریب ساختمان ناشی از طوفان،زلزله،سیل یا آتشفشان مثالهای از این قبیل هستند.</a:t>
            </a:r>
          </a:p>
        </p:txBody>
      </p:sp>
    </p:spTree>
    <p:extLst>
      <p:ext uri="{BB962C8B-B14F-4D97-AF65-F5344CB8AC3E}">
        <p14:creationId xmlns:p14="http://schemas.microsoft.com/office/powerpoint/2010/main" val="4110303544"/>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02" y="922153"/>
            <a:ext cx="8761413" cy="706964"/>
          </a:xfrm>
        </p:spPr>
        <p:txBody>
          <a:bodyPr>
            <a:normAutofit/>
          </a:bodyPr>
          <a:lstStyle/>
          <a:p>
            <a:pPr algn="r" rtl="1">
              <a:spcBef>
                <a:spcPts val="1000"/>
              </a:spcBef>
            </a:pPr>
            <a:r>
              <a:rPr lang="fa-IR" sz="2000" dirty="0">
                <a:latin typeface="+mn-lt"/>
                <a:ea typeface="+mn-ea"/>
                <a:cs typeface="B Titr" panose="00000700000000000000" pitchFamily="2" charset="-78"/>
              </a:rPr>
              <a:t>آسیب پذیری بیمارستان  از رویکرد دیگر:</a:t>
            </a:r>
          </a:p>
        </p:txBody>
      </p:sp>
      <p:sp>
        <p:nvSpPr>
          <p:cNvPr id="3" name="Content Placeholder 2"/>
          <p:cNvSpPr>
            <a:spLocks noGrp="1"/>
          </p:cNvSpPr>
          <p:nvPr>
            <p:ph idx="1"/>
          </p:nvPr>
        </p:nvSpPr>
        <p:spPr>
          <a:xfrm>
            <a:off x="1154954" y="2603500"/>
            <a:ext cx="9534511" cy="3416300"/>
          </a:xfrm>
        </p:spPr>
        <p:txBody>
          <a:bodyPr>
            <a:normAutofit/>
          </a:bodyPr>
          <a:lstStyle/>
          <a:p>
            <a:pPr marL="0" indent="0" algn="r" rtl="1">
              <a:buNone/>
            </a:pPr>
            <a:r>
              <a:rPr lang="fa-IR" sz="3200" dirty="0">
                <a:solidFill>
                  <a:srgbClr val="FF0000"/>
                </a:solidFill>
                <a:cs typeface="B Titr" panose="00000700000000000000" pitchFamily="2" charset="-78"/>
              </a:rPr>
              <a:t>1-سازه ای</a:t>
            </a:r>
          </a:p>
          <a:p>
            <a:pPr marL="0" indent="0" algn="r" rtl="1">
              <a:buNone/>
            </a:pPr>
            <a:r>
              <a:rPr lang="fa-IR" sz="3200" dirty="0">
                <a:solidFill>
                  <a:srgbClr val="FF0000"/>
                </a:solidFill>
                <a:cs typeface="B Titr" panose="00000700000000000000" pitchFamily="2" charset="-78"/>
              </a:rPr>
              <a:t>2-غیر سازه ای</a:t>
            </a:r>
          </a:p>
          <a:p>
            <a:pPr marL="0" indent="0" algn="r" rtl="1">
              <a:buNone/>
            </a:pPr>
            <a:r>
              <a:rPr lang="fa-IR" sz="3200" dirty="0">
                <a:solidFill>
                  <a:srgbClr val="FF0000"/>
                </a:solidFill>
                <a:cs typeface="B Titr" panose="00000700000000000000" pitchFamily="2" charset="-78"/>
              </a:rPr>
              <a:t>3-مدیریتی -سازمانی</a:t>
            </a:r>
          </a:p>
        </p:txBody>
      </p:sp>
    </p:spTree>
    <p:extLst>
      <p:ext uri="{BB962C8B-B14F-4D97-AF65-F5344CB8AC3E}">
        <p14:creationId xmlns:p14="http://schemas.microsoft.com/office/powerpoint/2010/main" val="611931148"/>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4199" y="844880"/>
            <a:ext cx="8761413" cy="706964"/>
          </a:xfrm>
        </p:spPr>
        <p:txBody>
          <a:bodyPr>
            <a:normAutofit/>
          </a:bodyPr>
          <a:lstStyle/>
          <a:p>
            <a:pPr algn="r" rtl="1"/>
            <a:r>
              <a:rPr lang="fa-IR" sz="2400" dirty="0">
                <a:latin typeface="+mn-lt"/>
                <a:ea typeface="+mn-ea"/>
                <a:cs typeface="B Titr" panose="00000700000000000000" pitchFamily="2" charset="-78"/>
              </a:rPr>
              <a:t>آسیب پذیری سازه ای:</a:t>
            </a:r>
          </a:p>
        </p:txBody>
      </p:sp>
      <p:sp>
        <p:nvSpPr>
          <p:cNvPr id="3" name="Content Placeholder 2"/>
          <p:cNvSpPr>
            <a:spLocks noGrp="1"/>
          </p:cNvSpPr>
          <p:nvPr>
            <p:ph idx="1"/>
          </p:nvPr>
        </p:nvSpPr>
        <p:spPr>
          <a:xfrm>
            <a:off x="115910" y="2603500"/>
            <a:ext cx="10792496" cy="3951846"/>
          </a:xfrm>
        </p:spPr>
        <p:txBody>
          <a:bodyPr>
            <a:normAutofit/>
          </a:bodyPr>
          <a:lstStyle/>
          <a:p>
            <a:pPr marL="0" indent="0" algn="just" rtl="1">
              <a:lnSpc>
                <a:spcPct val="250000"/>
              </a:lnSpc>
              <a:buNone/>
            </a:pPr>
            <a:r>
              <a:rPr lang="fa-IR" sz="2400" b="1" dirty="0">
                <a:solidFill>
                  <a:schemeClr val="tx1"/>
                </a:solidFill>
                <a:cs typeface="B Titr" panose="00000700000000000000" pitchFamily="2" charset="-78"/>
              </a:rPr>
              <a:t>آسيب پذيري ساز ه اي؛ شامل آسيب </a:t>
            </a:r>
            <a:r>
              <a:rPr lang="fa-IR" sz="2400" b="1" u="sng" dirty="0">
                <a:solidFill>
                  <a:srgbClr val="FF0000"/>
                </a:solidFill>
                <a:cs typeface="B Titr" panose="00000700000000000000" pitchFamily="2" charset="-78"/>
              </a:rPr>
              <a:t>ساختمان بيمارستان </a:t>
            </a:r>
            <a:r>
              <a:rPr lang="fa-IR" sz="2400" b="1" dirty="0">
                <a:solidFill>
                  <a:schemeClr val="tx1"/>
                </a:solidFill>
                <a:cs typeface="B Titr" panose="00000700000000000000" pitchFamily="2" charset="-78"/>
              </a:rPr>
              <a:t>، </a:t>
            </a:r>
            <a:r>
              <a:rPr lang="fa-IR" sz="2400" b="1" u="sng" dirty="0">
                <a:solidFill>
                  <a:srgbClr val="FF0000"/>
                </a:solidFill>
                <a:cs typeface="B Titr" panose="00000700000000000000" pitchFamily="2" charset="-78"/>
              </a:rPr>
              <a:t>عناصر سازه اي و </a:t>
            </a:r>
            <a:r>
              <a:rPr lang="fa-IR" sz="2400" b="1" u="sng" dirty="0" smtClean="0">
                <a:solidFill>
                  <a:srgbClr val="FF0000"/>
                </a:solidFill>
                <a:cs typeface="B Titr" panose="00000700000000000000" pitchFamily="2" charset="-78"/>
              </a:rPr>
              <a:t>ساختماني </a:t>
            </a:r>
            <a:r>
              <a:rPr lang="fa-IR" sz="2400" b="1" dirty="0" smtClean="0">
                <a:solidFill>
                  <a:schemeClr val="tx1"/>
                </a:solidFill>
                <a:cs typeface="B Titr" panose="00000700000000000000" pitchFamily="2" charset="-78"/>
              </a:rPr>
              <a:t>مي </a:t>
            </a:r>
            <a:r>
              <a:rPr lang="fa-IR" sz="2400" b="1" dirty="0">
                <a:solidFill>
                  <a:schemeClr val="tx1"/>
                </a:solidFill>
                <a:cs typeface="B Titr" panose="00000700000000000000" pitchFamily="2" charset="-78"/>
              </a:rPr>
              <a:t>باشد </a:t>
            </a:r>
            <a:r>
              <a:rPr lang="fa-IR" sz="2000" dirty="0">
                <a:solidFill>
                  <a:schemeClr val="tx1"/>
                </a:solidFill>
                <a:cs typeface="B Titr" panose="00000700000000000000" pitchFamily="2" charset="-78"/>
              </a:rPr>
              <a:t>كه به انواع حمايت هاي فيزيكي نظير </a:t>
            </a:r>
            <a:r>
              <a:rPr lang="fa-IR" sz="2000" u="sng" dirty="0">
                <a:solidFill>
                  <a:srgbClr val="FF0000"/>
                </a:solidFill>
                <a:cs typeface="B Titr" panose="00000700000000000000" pitchFamily="2" charset="-78"/>
              </a:rPr>
              <a:t>فونداسيون</a:t>
            </a:r>
            <a:r>
              <a:rPr lang="fa-IR" sz="2000" dirty="0">
                <a:solidFill>
                  <a:srgbClr val="FF0000"/>
                </a:solidFill>
                <a:cs typeface="B Titr" panose="00000700000000000000" pitchFamily="2" charset="-78"/>
              </a:rPr>
              <a:t>، </a:t>
            </a:r>
            <a:r>
              <a:rPr lang="fa-IR" sz="2000" u="sng" dirty="0">
                <a:solidFill>
                  <a:srgbClr val="FF0000"/>
                </a:solidFill>
                <a:cs typeface="B Titr" panose="00000700000000000000" pitchFamily="2" charset="-78"/>
              </a:rPr>
              <a:t>ديوارهاي حمايتي </a:t>
            </a:r>
            <a:r>
              <a:rPr lang="fa-IR" sz="2000" dirty="0">
                <a:solidFill>
                  <a:srgbClr val="FF0000"/>
                </a:solidFill>
                <a:cs typeface="B Titr" panose="00000700000000000000" pitchFamily="2" charset="-78"/>
              </a:rPr>
              <a:t>و </a:t>
            </a:r>
            <a:r>
              <a:rPr lang="fa-IR" sz="2000" u="sng" dirty="0">
                <a:solidFill>
                  <a:srgbClr val="FF0000"/>
                </a:solidFill>
                <a:cs typeface="B Titr" panose="00000700000000000000" pitchFamily="2" charset="-78"/>
              </a:rPr>
              <a:t>ستون ها </a:t>
            </a:r>
            <a:r>
              <a:rPr lang="fa-IR" sz="2000" dirty="0">
                <a:solidFill>
                  <a:schemeClr val="tx1"/>
                </a:solidFill>
                <a:cs typeface="B Titr" panose="00000700000000000000" pitchFamily="2" charset="-78"/>
              </a:rPr>
              <a:t>نياز دارد. اين عناصر مي توانند نقطه ضعف بيمارستان در مواجهه با حوادث و بلاياي مختلف مثل زلزله، سيل و طوفان باشند</a:t>
            </a:r>
            <a:r>
              <a:rPr lang="fa-IR" sz="2000" dirty="0" smtClean="0">
                <a:solidFill>
                  <a:schemeClr val="tx1"/>
                </a:solidFill>
                <a:cs typeface="B Titr" panose="00000700000000000000" pitchFamily="2" charset="-78"/>
              </a:rPr>
              <a:t>.</a:t>
            </a:r>
            <a:endParaRPr lang="fa-IR" sz="2000" dirty="0">
              <a:solidFill>
                <a:schemeClr val="tx1"/>
              </a:solidFill>
              <a:cs typeface="B Titr" panose="00000700000000000000" pitchFamily="2" charset="-78"/>
            </a:endParaRPr>
          </a:p>
          <a:p>
            <a:pPr marL="0" indent="0" algn="just" rtl="1">
              <a:lnSpc>
                <a:spcPct val="250000"/>
              </a:lnSpc>
              <a:buNone/>
            </a:pPr>
            <a:endParaRPr lang="fa-IR" sz="1600" dirty="0">
              <a:cs typeface="B Titr" panose="00000700000000000000" pitchFamily="2" charset="-78"/>
            </a:endParaRPr>
          </a:p>
        </p:txBody>
      </p:sp>
    </p:spTree>
    <p:extLst>
      <p:ext uri="{BB962C8B-B14F-4D97-AF65-F5344CB8AC3E}">
        <p14:creationId xmlns:p14="http://schemas.microsoft.com/office/powerpoint/2010/main" val="263883633"/>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441" y="973668"/>
            <a:ext cx="8761413" cy="706964"/>
          </a:xfrm>
        </p:spPr>
        <p:txBody>
          <a:bodyPr>
            <a:normAutofit/>
          </a:bodyPr>
          <a:lstStyle/>
          <a:p>
            <a:pPr algn="r" rtl="1"/>
            <a:r>
              <a:rPr lang="fa-IR" sz="2400" dirty="0">
                <a:latin typeface="+mn-lt"/>
                <a:ea typeface="+mn-ea"/>
                <a:cs typeface="B Titr" panose="00000700000000000000" pitchFamily="2" charset="-78"/>
              </a:rPr>
              <a:t>آسیب پذیری غیر ساز ه ای:</a:t>
            </a:r>
          </a:p>
        </p:txBody>
      </p:sp>
      <p:sp>
        <p:nvSpPr>
          <p:cNvPr id="3" name="Content Placeholder 2"/>
          <p:cNvSpPr>
            <a:spLocks noGrp="1"/>
          </p:cNvSpPr>
          <p:nvPr>
            <p:ph idx="1"/>
          </p:nvPr>
        </p:nvSpPr>
        <p:spPr>
          <a:xfrm>
            <a:off x="1154954" y="2603500"/>
            <a:ext cx="9534511" cy="3416300"/>
          </a:xfrm>
        </p:spPr>
        <p:txBody>
          <a:bodyPr>
            <a:normAutofit/>
          </a:bodyPr>
          <a:lstStyle/>
          <a:p>
            <a:pPr marL="0" indent="0" algn="just">
              <a:lnSpc>
                <a:spcPct val="200000"/>
              </a:lnSpc>
              <a:buNone/>
            </a:pPr>
            <a:r>
              <a:rPr lang="fa-IR" sz="2500" b="1" dirty="0">
                <a:cs typeface="B Nazanin" panose="00000400000000000000" pitchFamily="2" charset="-78"/>
              </a:rPr>
              <a:t>آسيب  پذيري غيرساز ه اي؛ شامل آسيب عناصري است كه براي </a:t>
            </a:r>
            <a:r>
              <a:rPr lang="fa-IR" sz="2500" b="1" u="sng" dirty="0">
                <a:solidFill>
                  <a:srgbClr val="FF0000"/>
                </a:solidFill>
                <a:cs typeface="B Nazanin" panose="00000400000000000000" pitchFamily="2" charset="-78"/>
              </a:rPr>
              <a:t>كاركرد بيمارستان ضروري</a:t>
            </a:r>
            <a:r>
              <a:rPr lang="fa-IR" sz="2500" b="1" u="sng" dirty="0">
                <a:cs typeface="B Nazanin" panose="00000400000000000000" pitchFamily="2" charset="-78"/>
              </a:rPr>
              <a:t> </a:t>
            </a:r>
            <a:r>
              <a:rPr lang="fa-IR" sz="2500" b="1" dirty="0">
                <a:cs typeface="B Nazanin" panose="00000400000000000000" pitchFamily="2" charset="-78"/>
              </a:rPr>
              <a:t>مي باشند؛ مثل </a:t>
            </a:r>
            <a:r>
              <a:rPr lang="fa-IR" sz="2500" b="1" dirty="0">
                <a:solidFill>
                  <a:srgbClr val="FF0000"/>
                </a:solidFill>
                <a:cs typeface="B Nazanin" panose="00000400000000000000" pitchFamily="2" charset="-78"/>
              </a:rPr>
              <a:t>سيستم گرمايي و سرمايي، تهويه، سيستم اطلاع رساني، آب،تجهيزات، تأسيسات، دكوراسيون، برق و....</a:t>
            </a:r>
          </a:p>
        </p:txBody>
      </p:sp>
    </p:spTree>
    <p:extLst>
      <p:ext uri="{BB962C8B-B14F-4D97-AF65-F5344CB8AC3E}">
        <p14:creationId xmlns:p14="http://schemas.microsoft.com/office/powerpoint/2010/main" val="3247788831"/>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441" y="909274"/>
            <a:ext cx="8761413" cy="706964"/>
          </a:xfrm>
        </p:spPr>
        <p:txBody>
          <a:bodyPr>
            <a:normAutofit fontScale="90000"/>
          </a:bodyPr>
          <a:lstStyle/>
          <a:p>
            <a:pPr algn="r" rtl="1">
              <a:lnSpc>
                <a:spcPct val="250000"/>
              </a:lnSpc>
              <a:spcBef>
                <a:spcPts val="1000"/>
              </a:spcBef>
            </a:pPr>
            <a:r>
              <a:rPr lang="fa-IR" sz="2400" dirty="0">
                <a:latin typeface="+mn-lt"/>
                <a:ea typeface="+mn-ea"/>
                <a:cs typeface="B Titr" panose="00000700000000000000" pitchFamily="2" charset="-78"/>
              </a:rPr>
              <a:t>آسیب پذیری مدیریتی -سازمانی</a:t>
            </a:r>
          </a:p>
        </p:txBody>
      </p:sp>
      <p:sp>
        <p:nvSpPr>
          <p:cNvPr id="3" name="Content Placeholder 2"/>
          <p:cNvSpPr>
            <a:spLocks noGrp="1"/>
          </p:cNvSpPr>
          <p:nvPr>
            <p:ph idx="1"/>
          </p:nvPr>
        </p:nvSpPr>
        <p:spPr>
          <a:xfrm>
            <a:off x="1154954" y="2603500"/>
            <a:ext cx="9379964" cy="3416300"/>
          </a:xfrm>
        </p:spPr>
        <p:txBody>
          <a:bodyPr>
            <a:normAutofit fontScale="92500"/>
          </a:bodyPr>
          <a:lstStyle/>
          <a:p>
            <a:pPr marL="0" indent="0" algn="just" rtl="1">
              <a:lnSpc>
                <a:spcPct val="250000"/>
              </a:lnSpc>
              <a:buNone/>
            </a:pPr>
            <a:r>
              <a:rPr lang="fa-IR" sz="2400" b="1" dirty="0">
                <a:solidFill>
                  <a:schemeClr val="tx1"/>
                </a:solidFill>
                <a:cs typeface="B Titr" panose="00000700000000000000" pitchFamily="2" charset="-78"/>
              </a:rPr>
              <a:t>آسيب پذيري مديريتي </a:t>
            </a:r>
            <a:r>
              <a:rPr lang="fa-IR" sz="2400" b="1" dirty="0" smtClean="0">
                <a:solidFill>
                  <a:schemeClr val="tx1"/>
                </a:solidFill>
                <a:cs typeface="B Titr" panose="00000700000000000000" pitchFamily="2" charset="-78"/>
              </a:rPr>
              <a:t>– سازماني: </a:t>
            </a:r>
            <a:r>
              <a:rPr lang="fa-IR" sz="2400" b="1" dirty="0">
                <a:solidFill>
                  <a:schemeClr val="tx1"/>
                </a:solidFill>
                <a:cs typeface="B Titr" panose="00000700000000000000" pitchFamily="2" charset="-78"/>
              </a:rPr>
              <a:t>به </a:t>
            </a:r>
            <a:r>
              <a:rPr lang="fa-IR" sz="2400" b="1" u="sng" dirty="0">
                <a:solidFill>
                  <a:srgbClr val="FF0000"/>
                </a:solidFill>
                <a:cs typeface="B Titr" panose="00000700000000000000" pitchFamily="2" charset="-78"/>
              </a:rPr>
              <a:t>منابع انساني </a:t>
            </a:r>
            <a:r>
              <a:rPr lang="fa-IR" sz="2400" b="1" dirty="0">
                <a:solidFill>
                  <a:schemeClr val="tx1"/>
                </a:solidFill>
                <a:cs typeface="B Titr" panose="00000700000000000000" pitchFamily="2" charset="-78"/>
              </a:rPr>
              <a:t>و</a:t>
            </a:r>
            <a:r>
              <a:rPr lang="fa-IR" sz="2400" b="1" u="sng" dirty="0">
                <a:solidFill>
                  <a:srgbClr val="FF0000"/>
                </a:solidFill>
                <a:cs typeface="B Titr" panose="00000700000000000000" pitchFamily="2" charset="-78"/>
              </a:rPr>
              <a:t> مديريت </a:t>
            </a:r>
            <a:r>
              <a:rPr lang="fa-IR" sz="2400" b="1" dirty="0" smtClean="0">
                <a:solidFill>
                  <a:schemeClr val="tx1"/>
                </a:solidFill>
                <a:cs typeface="B Titr" panose="00000700000000000000" pitchFamily="2" charset="-78"/>
              </a:rPr>
              <a:t>سازماني بستگی </a:t>
            </a:r>
            <a:r>
              <a:rPr lang="fa-IR" sz="2400" b="1" dirty="0">
                <a:solidFill>
                  <a:schemeClr val="tx1"/>
                </a:solidFill>
                <a:cs typeface="B Titr" panose="00000700000000000000" pitchFamily="2" charset="-78"/>
              </a:rPr>
              <a:t>دارد كه براي </a:t>
            </a:r>
            <a:endParaRPr lang="fa-IR" sz="2400" b="1" dirty="0" smtClean="0">
              <a:solidFill>
                <a:schemeClr val="tx1"/>
              </a:solidFill>
              <a:cs typeface="B Titr" panose="00000700000000000000" pitchFamily="2" charset="-78"/>
            </a:endParaRPr>
          </a:p>
          <a:p>
            <a:pPr marL="0" indent="0" algn="just" rtl="1">
              <a:lnSpc>
                <a:spcPct val="250000"/>
              </a:lnSpc>
              <a:buNone/>
            </a:pPr>
            <a:r>
              <a:rPr lang="fa-IR" sz="2400" b="1" dirty="0" smtClean="0">
                <a:solidFill>
                  <a:schemeClr val="tx1"/>
                </a:solidFill>
                <a:cs typeface="B Titr" panose="00000700000000000000" pitchFamily="2" charset="-78"/>
              </a:rPr>
              <a:t>ارا </a:t>
            </a:r>
            <a:r>
              <a:rPr lang="fa-IR" sz="2400" b="1" dirty="0">
                <a:solidFill>
                  <a:schemeClr val="tx1"/>
                </a:solidFill>
                <a:cs typeface="B Titr" panose="00000700000000000000" pitchFamily="2" charset="-78"/>
              </a:rPr>
              <a:t>ئه </a:t>
            </a:r>
            <a:r>
              <a:rPr lang="fa-IR" sz="2400" b="1" dirty="0" smtClean="0">
                <a:solidFill>
                  <a:schemeClr val="tx1"/>
                </a:solidFill>
                <a:cs typeface="B Titr" panose="00000700000000000000" pitchFamily="2" charset="-78"/>
              </a:rPr>
              <a:t>خدمات </a:t>
            </a:r>
            <a:r>
              <a:rPr lang="fa-IR" sz="2400" b="1" dirty="0">
                <a:solidFill>
                  <a:schemeClr val="tx1"/>
                </a:solidFill>
                <a:cs typeface="B Titr" panose="00000700000000000000" pitchFamily="2" charset="-78"/>
              </a:rPr>
              <a:t>تخصصي و انجام وظايف محوله در راستاي عملكرد بيمارستان ضروري است.</a:t>
            </a:r>
          </a:p>
        </p:txBody>
      </p:sp>
    </p:spTree>
    <p:extLst>
      <p:ext uri="{BB962C8B-B14F-4D97-AF65-F5344CB8AC3E}">
        <p14:creationId xmlns:p14="http://schemas.microsoft.com/office/powerpoint/2010/main" val="384388990"/>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805" y="973668"/>
            <a:ext cx="8761413" cy="706964"/>
          </a:xfrm>
        </p:spPr>
        <p:txBody>
          <a:bodyPr/>
          <a:lstStyle/>
          <a:p>
            <a:pPr algn="r" rtl="1"/>
            <a:r>
              <a:rPr lang="fa-IR" dirty="0">
                <a:solidFill>
                  <a:schemeClr val="bg1"/>
                </a:solidFill>
                <a:latin typeface="+mn-lt"/>
                <a:ea typeface="+mn-ea"/>
                <a:cs typeface="B Titr" panose="00000700000000000000" pitchFamily="2" charset="-78"/>
              </a:rPr>
              <a:t>برنامه ريزي آمادگي بيمارستاني</a:t>
            </a:r>
          </a:p>
        </p:txBody>
      </p:sp>
      <p:sp>
        <p:nvSpPr>
          <p:cNvPr id="3" name="Content Placeholder 2"/>
          <p:cNvSpPr>
            <a:spLocks noGrp="1"/>
          </p:cNvSpPr>
          <p:nvPr>
            <p:ph idx="1"/>
          </p:nvPr>
        </p:nvSpPr>
        <p:spPr>
          <a:xfrm>
            <a:off x="540913" y="2577743"/>
            <a:ext cx="11062951" cy="4415486"/>
          </a:xfrm>
        </p:spPr>
        <p:txBody>
          <a:bodyPr>
            <a:noAutofit/>
          </a:bodyPr>
          <a:lstStyle/>
          <a:p>
            <a:pPr marL="0" indent="0" algn="just">
              <a:lnSpc>
                <a:spcPct val="200000"/>
              </a:lnSpc>
              <a:buNone/>
            </a:pPr>
            <a:r>
              <a:rPr lang="fa-IR" sz="2000" b="1" dirty="0">
                <a:cs typeface="B Nazanin" panose="00000400000000000000" pitchFamily="2" charset="-78"/>
              </a:rPr>
              <a:t>به منظور مقابله با حوادث و بلايا، بيمارستان ها بايد داراي برنامه باشند كه اين برنامه بايد درجهت مديريت تهديدات و مخاطرات شناخته شده ي حاصل از انجام </a:t>
            </a:r>
            <a:r>
              <a:rPr lang="fa-IR" sz="2000" b="1" u="sng" dirty="0">
                <a:solidFill>
                  <a:srgbClr val="FF0000"/>
                </a:solidFill>
                <a:cs typeface="B Nazanin" panose="00000400000000000000" pitchFamily="2" charset="-78"/>
              </a:rPr>
              <a:t>تحليل مخاطرات </a:t>
            </a:r>
            <a:r>
              <a:rPr lang="fa-IR" sz="2000" b="1" dirty="0">
                <a:cs typeface="B Nazanin" panose="00000400000000000000" pitchFamily="2" charset="-78"/>
              </a:rPr>
              <a:t>و</a:t>
            </a:r>
            <a:r>
              <a:rPr lang="fa-IR" sz="2000" b="1" u="sng" dirty="0">
                <a:solidFill>
                  <a:srgbClr val="FF0000"/>
                </a:solidFill>
                <a:cs typeface="B Nazanin" panose="00000400000000000000" pitchFamily="2" charset="-78"/>
              </a:rPr>
              <a:t>آسيب پذيري </a:t>
            </a:r>
            <a:r>
              <a:rPr lang="fa-IR" sz="2000" b="1" dirty="0">
                <a:cs typeface="B Nazanin" panose="00000400000000000000" pitchFamily="2" charset="-78"/>
              </a:rPr>
              <a:t>بوده و مبتني بر </a:t>
            </a:r>
            <a:r>
              <a:rPr lang="fa-IR" sz="2000" b="1" u="sng" dirty="0">
                <a:solidFill>
                  <a:srgbClr val="FF0000"/>
                </a:solidFill>
                <a:cs typeface="B Nazanin" panose="00000400000000000000" pitchFamily="2" charset="-78"/>
              </a:rPr>
              <a:t>شاخص هاي ايمني </a:t>
            </a:r>
            <a:r>
              <a:rPr lang="fa-IR" sz="2000" b="1" dirty="0">
                <a:cs typeface="B Nazanin" panose="00000400000000000000" pitchFamily="2" charset="-78"/>
              </a:rPr>
              <a:t>بيمارستاني باشد. هم چنين با استفاده ازاين برنامه ي جامع، مديران بيمارستان ها مي توانند ضمن كاهش تأثيرات احتمالي حوادث وبلايا بر جنبه هاي مختلف بيمارستان، به منظور </a:t>
            </a:r>
            <a:r>
              <a:rPr lang="fa-IR" sz="2000" b="1" u="sng" dirty="0">
                <a:solidFill>
                  <a:srgbClr val="FF0000"/>
                </a:solidFill>
                <a:cs typeface="B Nazanin" panose="00000400000000000000" pitchFamily="2" charset="-78"/>
              </a:rPr>
              <a:t>پاسخ</a:t>
            </a:r>
            <a:r>
              <a:rPr lang="fa-IR" sz="2000" b="1" dirty="0">
                <a:cs typeface="B Nazanin" panose="00000400000000000000" pitchFamily="2" charset="-78"/>
              </a:rPr>
              <a:t> به حوادث؛ </a:t>
            </a:r>
            <a:r>
              <a:rPr lang="fa-IR" sz="2000" b="1" u="sng" dirty="0">
                <a:solidFill>
                  <a:srgbClr val="FF0000"/>
                </a:solidFill>
                <a:cs typeface="B Nazanin" panose="00000400000000000000" pitchFamily="2" charset="-78"/>
              </a:rPr>
              <a:t>آمادگي</a:t>
            </a:r>
            <a:r>
              <a:rPr lang="fa-IR" sz="2000" b="1" dirty="0">
                <a:cs typeface="B Nazanin" panose="00000400000000000000" pitchFamily="2" charset="-78"/>
              </a:rPr>
              <a:t> مناسب را كسب كنند. دو هدف اوليه ي كسب آمادگي بيمارستاني شامل </a:t>
            </a:r>
            <a:r>
              <a:rPr lang="fa-IR" sz="2000" b="1" u="sng" dirty="0">
                <a:solidFill>
                  <a:srgbClr val="FF0000"/>
                </a:solidFill>
                <a:cs typeface="B Nazanin" panose="00000400000000000000" pitchFamily="2" charset="-78"/>
              </a:rPr>
              <a:t>تأمين محيطي امن براي بيماران و پرسنل </a:t>
            </a:r>
            <a:r>
              <a:rPr lang="fa-IR" sz="2000" b="1" dirty="0">
                <a:cs typeface="B Nazanin" panose="00000400000000000000" pitchFamily="2" charset="-78"/>
              </a:rPr>
              <a:t>و همزمان </a:t>
            </a:r>
            <a:r>
              <a:rPr lang="fa-IR" sz="2000" b="1" u="sng" dirty="0">
                <a:solidFill>
                  <a:srgbClr val="FF0000"/>
                </a:solidFill>
                <a:cs typeface="B Nazanin" panose="00000400000000000000" pitchFamily="2" charset="-78"/>
              </a:rPr>
              <a:t>تأمين پاسخي مؤثر به حاد ثه  </a:t>
            </a:r>
            <a:r>
              <a:rPr lang="fa-IR" sz="2000" b="1" dirty="0">
                <a:cs typeface="B Nazanin" panose="00000400000000000000" pitchFamily="2" charset="-78"/>
              </a:rPr>
              <a:t>پيشامده است.</a:t>
            </a:r>
          </a:p>
        </p:txBody>
      </p:sp>
    </p:spTree>
    <p:extLst>
      <p:ext uri="{BB962C8B-B14F-4D97-AF65-F5344CB8AC3E}">
        <p14:creationId xmlns:p14="http://schemas.microsoft.com/office/powerpoint/2010/main" val="269882386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473" y="571188"/>
            <a:ext cx="10515600" cy="948520"/>
          </a:xfrm>
        </p:spPr>
        <p:txBody>
          <a:bodyPr>
            <a:normAutofit/>
          </a:bodyPr>
          <a:lstStyle/>
          <a:p>
            <a:pPr algn="r" rtl="1"/>
            <a:r>
              <a:rPr lang="fa-IR" sz="2800" dirty="0">
                <a:latin typeface="+mn-lt"/>
                <a:ea typeface="+mn-ea"/>
                <a:cs typeface="B Titr" panose="00000700000000000000" pitchFamily="2" charset="-78"/>
              </a:rPr>
              <a:t>پنج عامل مهم خطر آفرین داخلی و خارجی شناسایی شده:</a:t>
            </a:r>
          </a:p>
        </p:txBody>
      </p:sp>
      <p:pic>
        <p:nvPicPr>
          <p:cNvPr id="8" name="Picture 7"/>
          <p:cNvPicPr>
            <a:picLocks noChangeAspect="1"/>
          </p:cNvPicPr>
          <p:nvPr/>
        </p:nvPicPr>
        <p:blipFill>
          <a:blip r:embed="rId2"/>
          <a:stretch>
            <a:fillRect/>
          </a:stretch>
        </p:blipFill>
        <p:spPr>
          <a:xfrm>
            <a:off x="0" y="0"/>
            <a:ext cx="12192000" cy="7857067"/>
          </a:xfrm>
          <a:prstGeom prst="rect">
            <a:avLst/>
          </a:prstGeom>
        </p:spPr>
      </p:pic>
    </p:spTree>
    <p:extLst>
      <p:ext uri="{BB962C8B-B14F-4D97-AF65-F5344CB8AC3E}">
        <p14:creationId xmlns:p14="http://schemas.microsoft.com/office/powerpoint/2010/main" val="195775976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0" y="0"/>
            <a:ext cx="12192000" cy="6694311"/>
          </a:xfrm>
          <a:prstGeom prst="rect">
            <a:avLst/>
          </a:prstGeom>
        </p:spPr>
      </p:pic>
    </p:spTree>
    <p:extLst>
      <p:ext uri="{BB962C8B-B14F-4D97-AF65-F5344CB8AC3E}">
        <p14:creationId xmlns:p14="http://schemas.microsoft.com/office/powerpoint/2010/main" val="14014760"/>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t>ارزیابی خطر عوامل خطر آفرین</a:t>
            </a:r>
          </a:p>
        </p:txBody>
      </p:sp>
      <p:pic>
        <p:nvPicPr>
          <p:cNvPr id="4" name="Picture 3"/>
          <p:cNvPicPr>
            <a:picLocks noChangeAspect="1"/>
          </p:cNvPicPr>
          <p:nvPr/>
        </p:nvPicPr>
        <p:blipFill>
          <a:blip r:embed="rId2"/>
          <a:stretch>
            <a:fillRect/>
          </a:stretch>
        </p:blipFill>
        <p:spPr>
          <a:xfrm>
            <a:off x="0" y="1680633"/>
            <a:ext cx="12079111" cy="5177368"/>
          </a:xfrm>
          <a:prstGeom prst="rect">
            <a:avLst/>
          </a:prstGeom>
        </p:spPr>
      </p:pic>
    </p:spTree>
    <p:extLst>
      <p:ext uri="{BB962C8B-B14F-4D97-AF65-F5344CB8AC3E}">
        <p14:creationId xmlns:p14="http://schemas.microsoft.com/office/powerpoint/2010/main" val="3401663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3131534"/>
            <a:ext cx="8825659" cy="3416300"/>
          </a:xfrm>
        </p:spPr>
        <p:txBody>
          <a:bodyPr>
            <a:normAutofit/>
          </a:bodyPr>
          <a:lstStyle/>
          <a:p>
            <a:pPr marL="0" indent="0" algn="r" rtl="1">
              <a:lnSpc>
                <a:spcPct val="200000"/>
              </a:lnSpc>
              <a:buNone/>
            </a:pPr>
            <a:r>
              <a:rPr lang="fa-IR" sz="2800" b="1" dirty="0">
                <a:cs typeface="B Nazanin" panose="00000400000000000000" pitchFamily="2" charset="-78"/>
              </a:rPr>
              <a:t>عبارت بحران نخستین بار توسط </a:t>
            </a:r>
            <a:r>
              <a:rPr lang="fa-IR" sz="2800" b="1" u="sng" dirty="0">
                <a:solidFill>
                  <a:srgbClr val="FF0000"/>
                </a:solidFill>
                <a:cs typeface="B Nazanin" panose="00000400000000000000" pitchFamily="2" charset="-78"/>
              </a:rPr>
              <a:t>مک نامارا </a:t>
            </a:r>
            <a:r>
              <a:rPr lang="fa-IR" sz="2800" b="1" dirty="0">
                <a:cs typeface="B Nazanin" panose="00000400000000000000" pitchFamily="2" charset="-78"/>
              </a:rPr>
              <a:t>به هنگام پیشامد امکان درگیری موشکی میان آمریکا و کوبا عنوان گردید</a:t>
            </a:r>
            <a:r>
              <a:rPr lang="fa-IR" sz="1600" dirty="0" smtClean="0">
                <a:cs typeface="B Titr" panose="00000700000000000000" pitchFamily="2" charset="-78"/>
              </a:rPr>
              <a:t>.</a:t>
            </a:r>
          </a:p>
          <a:p>
            <a:pPr marL="0" indent="0" algn="r" rtl="1">
              <a:lnSpc>
                <a:spcPct val="200000"/>
              </a:lnSpc>
              <a:buNone/>
            </a:pPr>
            <a:r>
              <a:rPr lang="fa-IR" sz="1600" dirty="0" smtClean="0">
                <a:cs typeface="B Titr" panose="00000700000000000000" pitchFamily="2" charset="-78"/>
              </a:rPr>
              <a:t> </a:t>
            </a:r>
            <a:endParaRPr lang="fa-IR" sz="18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3176273578"/>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t>ابزار ارزیابی ایمنی بیمارستان</a:t>
            </a:r>
          </a:p>
        </p:txBody>
      </p:sp>
      <p:pic>
        <p:nvPicPr>
          <p:cNvPr id="4" name="Picture 3"/>
          <p:cNvPicPr>
            <a:picLocks noChangeAspect="1"/>
          </p:cNvPicPr>
          <p:nvPr/>
        </p:nvPicPr>
        <p:blipFill>
          <a:blip r:embed="rId2"/>
          <a:stretch>
            <a:fillRect/>
          </a:stretch>
        </p:blipFill>
        <p:spPr>
          <a:xfrm>
            <a:off x="0" y="1806222"/>
            <a:ext cx="12192000" cy="5051777"/>
          </a:xfrm>
          <a:prstGeom prst="rect">
            <a:avLst/>
          </a:prstGeom>
        </p:spPr>
      </p:pic>
    </p:spTree>
    <p:extLst>
      <p:ext uri="{BB962C8B-B14F-4D97-AF65-F5344CB8AC3E}">
        <p14:creationId xmlns:p14="http://schemas.microsoft.com/office/powerpoint/2010/main" val="31932155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 name="Picture 4"/>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3466605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684" y="973668"/>
            <a:ext cx="8761413" cy="706964"/>
          </a:xfrm>
        </p:spPr>
        <p:txBody>
          <a:bodyPr>
            <a:normAutofit/>
          </a:bodyPr>
          <a:lstStyle/>
          <a:p>
            <a:pPr algn="r">
              <a:spcBef>
                <a:spcPts val="1000"/>
              </a:spcBef>
            </a:pPr>
            <a:r>
              <a:rPr lang="fa-IR" sz="2800" b="1" dirty="0">
                <a:latin typeface="+mn-lt"/>
                <a:ea typeface="+mn-ea"/>
                <a:cs typeface="B Titr" panose="00000700000000000000" pitchFamily="2" charset="-78"/>
              </a:rPr>
              <a:t>تبيين فرايند فعال كردن </a:t>
            </a:r>
            <a:r>
              <a:rPr lang="fa-IR" sz="2800" b="1" dirty="0" smtClean="0">
                <a:latin typeface="+mn-lt"/>
                <a:ea typeface="+mn-ea"/>
                <a:cs typeface="B Titr" panose="00000700000000000000" pitchFamily="2" charset="-78"/>
              </a:rPr>
              <a:t>برنا مه </a:t>
            </a:r>
            <a:r>
              <a:rPr lang="fa-IR" sz="2800" b="1" dirty="0">
                <a:latin typeface="+mn-lt"/>
                <a:ea typeface="+mn-ea"/>
                <a:cs typeface="B Titr" panose="00000700000000000000" pitchFamily="2" charset="-78"/>
              </a:rPr>
              <a:t>مديريت حوادث بيمارستاني</a:t>
            </a:r>
          </a:p>
        </p:txBody>
      </p:sp>
      <p:sp>
        <p:nvSpPr>
          <p:cNvPr id="3" name="Content Placeholder 2"/>
          <p:cNvSpPr>
            <a:spLocks noGrp="1"/>
          </p:cNvSpPr>
          <p:nvPr>
            <p:ph idx="1"/>
          </p:nvPr>
        </p:nvSpPr>
        <p:spPr>
          <a:xfrm>
            <a:off x="1154954" y="2603500"/>
            <a:ext cx="9804967" cy="3416300"/>
          </a:xfrm>
        </p:spPr>
        <p:txBody>
          <a:bodyPr>
            <a:normAutofit/>
          </a:bodyPr>
          <a:lstStyle/>
          <a:p>
            <a:pPr marL="0" indent="0" algn="r">
              <a:buNone/>
            </a:pPr>
            <a:r>
              <a:rPr lang="fa-IR" sz="2800" b="1" dirty="0">
                <a:solidFill>
                  <a:srgbClr val="FF0000"/>
                </a:solidFill>
                <a:cs typeface="B Titr" panose="00000700000000000000" pitchFamily="2" charset="-78"/>
              </a:rPr>
              <a:t>1-اطلاع رساني</a:t>
            </a:r>
          </a:p>
          <a:p>
            <a:pPr marL="0" indent="0" algn="r">
              <a:buNone/>
            </a:pPr>
            <a:r>
              <a:rPr lang="fa-IR" sz="2800" b="1" dirty="0">
                <a:solidFill>
                  <a:srgbClr val="FF0000"/>
                </a:solidFill>
                <a:cs typeface="B Titr" panose="00000700000000000000" pitchFamily="2" charset="-78"/>
              </a:rPr>
              <a:t>2- فعال سازي</a:t>
            </a:r>
          </a:p>
          <a:p>
            <a:pPr marL="0" indent="0" algn="r">
              <a:buNone/>
            </a:pPr>
            <a:r>
              <a:rPr lang="fa-IR" sz="2800" b="1" dirty="0">
                <a:solidFill>
                  <a:srgbClr val="FF0000"/>
                </a:solidFill>
                <a:cs typeface="B Titr" panose="00000700000000000000" pitchFamily="2" charset="-78"/>
              </a:rPr>
              <a:t>3- متوقف سازي</a:t>
            </a:r>
          </a:p>
        </p:txBody>
      </p:sp>
    </p:spTree>
    <p:extLst>
      <p:ext uri="{BB962C8B-B14F-4D97-AF65-F5344CB8AC3E}">
        <p14:creationId xmlns:p14="http://schemas.microsoft.com/office/powerpoint/2010/main" val="476702384"/>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442" y="960789"/>
            <a:ext cx="8761413" cy="706964"/>
          </a:xfrm>
        </p:spPr>
        <p:txBody>
          <a:bodyPr>
            <a:normAutofit/>
          </a:bodyPr>
          <a:lstStyle/>
          <a:p>
            <a:pPr algn="r" rtl="1">
              <a:spcBef>
                <a:spcPts val="1000"/>
              </a:spcBef>
            </a:pPr>
            <a:r>
              <a:rPr lang="fa-IR" sz="2400" b="1" dirty="0">
                <a:latin typeface="+mn-lt"/>
                <a:ea typeface="+mn-ea"/>
                <a:cs typeface="B Titr" panose="00000700000000000000" pitchFamily="2" charset="-78"/>
              </a:rPr>
              <a:t>سامانه هشدار سریع:</a:t>
            </a:r>
          </a:p>
        </p:txBody>
      </p:sp>
      <p:sp>
        <p:nvSpPr>
          <p:cNvPr id="3" name="Content Placeholder 2"/>
          <p:cNvSpPr>
            <a:spLocks noGrp="1"/>
          </p:cNvSpPr>
          <p:nvPr>
            <p:ph idx="1"/>
          </p:nvPr>
        </p:nvSpPr>
        <p:spPr>
          <a:xfrm>
            <a:off x="1154954" y="2603499"/>
            <a:ext cx="9817846" cy="4080635"/>
          </a:xfrm>
        </p:spPr>
        <p:txBody>
          <a:bodyPr>
            <a:noAutofit/>
          </a:bodyPr>
          <a:lstStyle/>
          <a:p>
            <a:pPr marL="0" indent="0" algn="just" rtl="1">
              <a:lnSpc>
                <a:spcPct val="200000"/>
              </a:lnSpc>
              <a:buNone/>
            </a:pPr>
            <a:r>
              <a:rPr lang="fa-IR" b="1" dirty="0">
                <a:solidFill>
                  <a:srgbClr val="FF0000"/>
                </a:solidFill>
                <a:cs typeface="B Titr" panose="00000700000000000000" pitchFamily="2" charset="-78"/>
              </a:rPr>
              <a:t>سامانه اي است كه بتواند آمادگي پاسخ گويي بيمارستان به حادثه را، با قابليت </a:t>
            </a:r>
            <a:r>
              <a:rPr lang="fa-IR" b="1" dirty="0" smtClean="0">
                <a:solidFill>
                  <a:srgbClr val="FF0000"/>
                </a:solidFill>
                <a:cs typeface="B Titr" panose="00000700000000000000" pitchFamily="2" charset="-78"/>
              </a:rPr>
              <a:t>هاي دردسترس </a:t>
            </a:r>
            <a:r>
              <a:rPr lang="fa-IR" b="1" dirty="0">
                <a:solidFill>
                  <a:srgbClr val="FF0000"/>
                </a:solidFill>
                <a:cs typeface="B Titr" panose="00000700000000000000" pitchFamily="2" charset="-78"/>
              </a:rPr>
              <a:t>به بالاترين سطح برساند.</a:t>
            </a:r>
          </a:p>
          <a:p>
            <a:pPr marL="0" indent="0" algn="just" rtl="1">
              <a:lnSpc>
                <a:spcPct val="200000"/>
              </a:lnSpc>
              <a:buNone/>
            </a:pPr>
            <a:r>
              <a:rPr lang="fa-IR" sz="1600" b="1" dirty="0">
                <a:cs typeface="B Titr" panose="00000700000000000000" pitchFamily="2" charset="-78"/>
              </a:rPr>
              <a:t>مسئول حادثه در بيمارستان، به دو صورت سامانه هشدار سريع خود را فعال مي نمايد:</a:t>
            </a:r>
          </a:p>
          <a:p>
            <a:pPr marL="0" indent="0" algn="just" rtl="1">
              <a:lnSpc>
                <a:spcPct val="200000"/>
              </a:lnSpc>
              <a:buNone/>
            </a:pPr>
            <a:r>
              <a:rPr lang="fa-IR" sz="1600" b="1" dirty="0">
                <a:solidFill>
                  <a:srgbClr val="FF0000"/>
                </a:solidFill>
                <a:cs typeface="B Titr" panose="00000700000000000000" pitchFamily="2" charset="-78"/>
              </a:rPr>
              <a:t>1- اعلام وضعيت يا سطح بحران از طريق مراجع بالاتر، مركز هدايت عمليات </a:t>
            </a:r>
            <a:r>
              <a:rPr lang="fa-IR" sz="1600" b="1" dirty="0" smtClean="0">
                <a:solidFill>
                  <a:srgbClr val="FF0000"/>
                </a:solidFill>
                <a:cs typeface="B Titr" panose="00000700000000000000" pitchFamily="2" charset="-78"/>
              </a:rPr>
              <a:t>دانشگاه،قطب </a:t>
            </a:r>
            <a:r>
              <a:rPr lang="fa-IR" sz="1600" b="1" dirty="0">
                <a:solidFill>
                  <a:srgbClr val="FF0000"/>
                </a:solidFill>
                <a:cs typeface="B Titr" panose="00000700000000000000" pitchFamily="2" charset="-78"/>
              </a:rPr>
              <a:t>يا وزارت بهداشت، درمان و آموزش پزشكي</a:t>
            </a:r>
          </a:p>
          <a:p>
            <a:pPr marL="0" indent="0" algn="just" rtl="1">
              <a:lnSpc>
                <a:spcPct val="200000"/>
              </a:lnSpc>
              <a:buNone/>
            </a:pPr>
            <a:r>
              <a:rPr lang="fa-IR" sz="1600" b="1" dirty="0">
                <a:solidFill>
                  <a:srgbClr val="FF0000"/>
                </a:solidFill>
                <a:cs typeface="B Titr" panose="00000700000000000000" pitchFamily="2" charset="-78"/>
              </a:rPr>
              <a:t>2-اعلام وضعيت يا سطح بحران توسط خود بيمارستان و اطلاع رساني به مراجع بالاتر</a:t>
            </a:r>
          </a:p>
          <a:p>
            <a:pPr marL="0" indent="0" algn="just" rtl="1">
              <a:lnSpc>
                <a:spcPct val="200000"/>
              </a:lnSpc>
              <a:buNone/>
            </a:pPr>
            <a:r>
              <a:rPr lang="fa-IR" sz="1600" b="1" dirty="0">
                <a:cs typeface="B Titr" panose="00000700000000000000" pitchFamily="2" charset="-78"/>
              </a:rPr>
              <a:t>اين وضعيت مي تواند به دنبال كسب اطلاعات از </a:t>
            </a:r>
            <a:r>
              <a:rPr lang="fa-IR" sz="1600" b="1" u="sng" dirty="0">
                <a:solidFill>
                  <a:srgbClr val="FF0000"/>
                </a:solidFill>
                <a:cs typeface="B Titr" panose="00000700000000000000" pitchFamily="2" charset="-78"/>
              </a:rPr>
              <a:t>مردم</a:t>
            </a:r>
            <a:r>
              <a:rPr lang="fa-IR" sz="1600" b="1" dirty="0">
                <a:cs typeface="B Titr" panose="00000700000000000000" pitchFamily="2" charset="-78"/>
              </a:rPr>
              <a:t>، </a:t>
            </a:r>
            <a:r>
              <a:rPr lang="fa-IR" sz="1600" b="1" u="sng" dirty="0">
                <a:solidFill>
                  <a:srgbClr val="FF0000"/>
                </a:solidFill>
                <a:cs typeface="B Titr" panose="00000700000000000000" pitchFamily="2" charset="-78"/>
              </a:rPr>
              <a:t>رسانه ها</a:t>
            </a:r>
            <a:r>
              <a:rPr lang="fa-IR" sz="1600" b="1" dirty="0">
                <a:cs typeface="B Titr" panose="00000700000000000000" pitchFamily="2" charset="-78"/>
              </a:rPr>
              <a:t>، </a:t>
            </a:r>
            <a:r>
              <a:rPr lang="fa-IR" sz="1600" b="1" u="sng" dirty="0">
                <a:solidFill>
                  <a:srgbClr val="FF0000"/>
                </a:solidFill>
                <a:cs typeface="B Titr" panose="00000700000000000000" pitchFamily="2" charset="-78"/>
              </a:rPr>
              <a:t>سازمان هاي همكار</a:t>
            </a:r>
            <a:r>
              <a:rPr lang="fa-IR" sz="1600" b="1" dirty="0">
                <a:solidFill>
                  <a:srgbClr val="FF0000"/>
                </a:solidFill>
                <a:cs typeface="B Titr" panose="00000700000000000000" pitchFamily="2" charset="-78"/>
              </a:rPr>
              <a:t> </a:t>
            </a:r>
            <a:r>
              <a:rPr lang="fa-IR" sz="1600" b="1" dirty="0" smtClean="0">
                <a:solidFill>
                  <a:srgbClr val="FF0000"/>
                </a:solidFill>
                <a:cs typeface="B Titr" panose="00000700000000000000" pitchFamily="2" charset="-78"/>
              </a:rPr>
              <a:t>وپشتيبان</a:t>
            </a:r>
            <a:r>
              <a:rPr lang="fa-IR" sz="1600" b="1" dirty="0" smtClean="0">
                <a:cs typeface="B Titr" panose="00000700000000000000" pitchFamily="2" charset="-78"/>
              </a:rPr>
              <a:t> </a:t>
            </a:r>
            <a:r>
              <a:rPr lang="fa-IR" sz="1600" b="1" dirty="0">
                <a:cs typeface="B Titr" panose="00000700000000000000" pitchFamily="2" charset="-78"/>
              </a:rPr>
              <a:t>به طور مستقيم اتفاق بيافتد. يا اينكه در بيمارستان وضعيتی به وجود آيد </a:t>
            </a:r>
            <a:r>
              <a:rPr lang="fa-IR" sz="1600" b="1" dirty="0" smtClean="0">
                <a:cs typeface="B Titr" panose="00000700000000000000" pitchFamily="2" charset="-78"/>
              </a:rPr>
              <a:t>كه مسئولين </a:t>
            </a:r>
            <a:r>
              <a:rPr lang="fa-IR" sz="1600" b="1" dirty="0">
                <a:cs typeface="B Titr" panose="00000700000000000000" pitchFamily="2" charset="-78"/>
              </a:rPr>
              <a:t>بيمارستان، سيستم سامانه ي فرماندهي حادثه و نظام پاسخ گويي يا آمادگي خود </a:t>
            </a:r>
            <a:r>
              <a:rPr lang="fa-IR" sz="1600" b="1" dirty="0" smtClean="0">
                <a:cs typeface="B Titr" panose="00000700000000000000" pitchFamily="2" charset="-78"/>
              </a:rPr>
              <a:t>را فعال </a:t>
            </a:r>
            <a:r>
              <a:rPr lang="fa-IR" sz="1600" b="1" dirty="0">
                <a:cs typeface="B Titr" panose="00000700000000000000" pitchFamily="2" charset="-78"/>
              </a:rPr>
              <a:t>كرده و در كوتاه ترين زمان ممكن، مراجع بالادستي مثل مركز هدايت عمليات </a:t>
            </a:r>
            <a:r>
              <a:rPr lang="fa-IR" sz="1600" b="1" dirty="0" smtClean="0">
                <a:cs typeface="B Titr" panose="00000700000000000000" pitchFamily="2" charset="-78"/>
              </a:rPr>
              <a:t>دانشگاه  را </a:t>
            </a:r>
            <a:r>
              <a:rPr lang="fa-IR" sz="1600" b="1" dirty="0">
                <a:cs typeface="B Titr" panose="00000700000000000000" pitchFamily="2" charset="-78"/>
              </a:rPr>
              <a:t>مطلع سازند.</a:t>
            </a:r>
          </a:p>
        </p:txBody>
      </p:sp>
    </p:spTree>
    <p:extLst>
      <p:ext uri="{BB962C8B-B14F-4D97-AF65-F5344CB8AC3E}">
        <p14:creationId xmlns:p14="http://schemas.microsoft.com/office/powerpoint/2010/main" val="347545479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926" y="973668"/>
            <a:ext cx="8761413" cy="706964"/>
          </a:xfrm>
        </p:spPr>
        <p:txBody>
          <a:bodyPr>
            <a:normAutofit/>
          </a:bodyPr>
          <a:lstStyle/>
          <a:p>
            <a:pPr algn="r">
              <a:spcBef>
                <a:spcPts val="1000"/>
              </a:spcBef>
            </a:pPr>
            <a:r>
              <a:rPr lang="fa-IR" sz="2000" b="1" dirty="0">
                <a:latin typeface="+mn-lt"/>
                <a:ea typeface="+mn-ea"/>
                <a:cs typeface="B Titr" panose="00000700000000000000" pitchFamily="2" charset="-78"/>
              </a:rPr>
              <a:t>مراحل تدوين سامانه ي هشدار سريع:</a:t>
            </a:r>
          </a:p>
        </p:txBody>
      </p:sp>
      <p:sp>
        <p:nvSpPr>
          <p:cNvPr id="3" name="Content Placeholder 2"/>
          <p:cNvSpPr>
            <a:spLocks noGrp="1"/>
          </p:cNvSpPr>
          <p:nvPr>
            <p:ph idx="1"/>
          </p:nvPr>
        </p:nvSpPr>
        <p:spPr>
          <a:xfrm>
            <a:off x="1154954" y="2603500"/>
            <a:ext cx="10320122" cy="3913210"/>
          </a:xfrm>
        </p:spPr>
        <p:txBody>
          <a:bodyPr>
            <a:noAutofit/>
          </a:bodyPr>
          <a:lstStyle/>
          <a:p>
            <a:pPr marL="0" indent="0" algn="just">
              <a:lnSpc>
                <a:spcPct val="200000"/>
              </a:lnSpc>
              <a:buNone/>
            </a:pPr>
            <a:r>
              <a:rPr lang="fa-IR" b="1" dirty="0">
                <a:cs typeface="B Titr" panose="00000700000000000000" pitchFamily="2" charset="-78"/>
              </a:rPr>
              <a:t>الف) مرحله ي قبل ازحادثه 1 -آمادگي</a:t>
            </a:r>
          </a:p>
          <a:p>
            <a:pPr marL="0" indent="0" algn="just">
              <a:lnSpc>
                <a:spcPct val="200000"/>
              </a:lnSpc>
              <a:buNone/>
            </a:pPr>
            <a:r>
              <a:rPr lang="fa-IR" b="1" dirty="0">
                <a:cs typeface="B Titr" panose="00000700000000000000" pitchFamily="2" charset="-78"/>
              </a:rPr>
              <a:t>1- تعريف </a:t>
            </a:r>
            <a:r>
              <a:rPr lang="fa-IR" b="1" u="sng" dirty="0">
                <a:solidFill>
                  <a:srgbClr val="FF0000"/>
                </a:solidFill>
                <a:cs typeface="B Titr" panose="00000700000000000000" pitchFamily="2" charset="-78"/>
              </a:rPr>
              <a:t>آستانه ي اعلام هشدار سريع </a:t>
            </a:r>
            <a:r>
              <a:rPr lang="fa-IR" b="1" dirty="0">
                <a:cs typeface="B Titr" panose="00000700000000000000" pitchFamily="2" charset="-78"/>
              </a:rPr>
              <a:t>با توجه به شدت حادثه، نوع حادثه و ظرفيت </a:t>
            </a:r>
            <a:r>
              <a:rPr lang="fa-IR" b="1" dirty="0" smtClean="0">
                <a:cs typeface="B Titr" panose="00000700000000000000" pitchFamily="2" charset="-78"/>
              </a:rPr>
              <a:t>هاي هر </a:t>
            </a:r>
            <a:r>
              <a:rPr lang="fa-IR" b="1" dirty="0">
                <a:cs typeface="B Titr" panose="00000700000000000000" pitchFamily="2" charset="-78"/>
              </a:rPr>
              <a:t>قسمت از بيمارستان</a:t>
            </a:r>
          </a:p>
          <a:p>
            <a:pPr marL="0" indent="0" algn="just">
              <a:lnSpc>
                <a:spcPct val="200000"/>
              </a:lnSpc>
              <a:buNone/>
            </a:pPr>
            <a:r>
              <a:rPr lang="fa-IR" b="1" dirty="0">
                <a:cs typeface="B Titr" panose="00000700000000000000" pitchFamily="2" charset="-78"/>
              </a:rPr>
              <a:t>2- مشخص كردن </a:t>
            </a:r>
            <a:r>
              <a:rPr lang="fa-IR" b="1" u="sng" dirty="0">
                <a:solidFill>
                  <a:srgbClr val="FF0000"/>
                </a:solidFill>
                <a:cs typeface="B Titr" panose="00000700000000000000" pitchFamily="2" charset="-78"/>
              </a:rPr>
              <a:t>نزديك ترين مكان </a:t>
            </a:r>
            <a:r>
              <a:rPr lang="fa-IR" b="1" dirty="0">
                <a:cs typeface="B Titr" panose="00000700000000000000" pitchFamily="2" charset="-78"/>
              </a:rPr>
              <a:t>به لحاظ جغرافيايي و </a:t>
            </a:r>
            <a:r>
              <a:rPr lang="fa-IR" b="1" u="sng" dirty="0">
                <a:solidFill>
                  <a:srgbClr val="FF0000"/>
                </a:solidFill>
                <a:cs typeface="B Titr" panose="00000700000000000000" pitchFamily="2" charset="-78"/>
              </a:rPr>
              <a:t>امن ترين محل </a:t>
            </a:r>
            <a:r>
              <a:rPr lang="fa-IR" b="1" dirty="0">
                <a:cs typeface="B Titr" panose="00000700000000000000" pitchFamily="2" charset="-78"/>
              </a:rPr>
              <a:t>با </a:t>
            </a:r>
            <a:r>
              <a:rPr lang="fa-IR" b="1" u="sng" dirty="0">
                <a:solidFill>
                  <a:srgbClr val="FF0000"/>
                </a:solidFill>
                <a:cs typeface="B Titr" panose="00000700000000000000" pitchFamily="2" charset="-78"/>
              </a:rPr>
              <a:t>فضاي </a:t>
            </a:r>
            <a:r>
              <a:rPr lang="fa-IR" b="1" u="sng" dirty="0" smtClean="0">
                <a:solidFill>
                  <a:srgbClr val="FF0000"/>
                </a:solidFill>
                <a:cs typeface="B Titr" panose="00000700000000000000" pitchFamily="2" charset="-78"/>
              </a:rPr>
              <a:t>فيزيكي متناسب </a:t>
            </a:r>
            <a:r>
              <a:rPr lang="fa-IR" b="1" dirty="0">
                <a:cs typeface="B Titr" panose="00000700000000000000" pitchFamily="2" charset="-78"/>
              </a:rPr>
              <a:t>با ظرفيت و حجم كار بيمارستان به عنوان اتاق هدايت عمليات حادثه بيمارستان</a:t>
            </a:r>
          </a:p>
          <a:p>
            <a:pPr marL="0" indent="0" algn="just">
              <a:lnSpc>
                <a:spcPct val="200000"/>
              </a:lnSpc>
              <a:buNone/>
            </a:pPr>
            <a:r>
              <a:rPr lang="fa-IR" b="1" dirty="0">
                <a:cs typeface="B Titr" panose="00000700000000000000" pitchFamily="2" charset="-78"/>
              </a:rPr>
              <a:t>3 - تعيين بستر ارتباطي چندلايه بين بيمارستان و مركز هدايت عمليات ترجيحاً با </a:t>
            </a:r>
            <a:r>
              <a:rPr lang="fa-IR" b="1" dirty="0" smtClean="0">
                <a:solidFill>
                  <a:srgbClr val="FF0000"/>
                </a:solidFill>
                <a:cs typeface="B Titr" panose="00000700000000000000" pitchFamily="2" charset="-78"/>
              </a:rPr>
              <a:t>قابليت ضبط </a:t>
            </a:r>
            <a:r>
              <a:rPr lang="fa-IR" b="1" dirty="0">
                <a:solidFill>
                  <a:srgbClr val="FF0000"/>
                </a:solidFill>
                <a:cs typeface="B Titr" panose="00000700000000000000" pitchFamily="2" charset="-78"/>
              </a:rPr>
              <a:t>و ثبت امواج صوتي </a:t>
            </a:r>
            <a:r>
              <a:rPr lang="fa-IR" b="1" dirty="0">
                <a:cs typeface="B Titr" panose="00000700000000000000" pitchFamily="2" charset="-78"/>
              </a:rPr>
              <a:t>و داده ها شامل موارد </a:t>
            </a:r>
            <a:r>
              <a:rPr lang="fa-IR" b="1" dirty="0" smtClean="0">
                <a:cs typeface="B Titr" panose="00000700000000000000" pitchFamily="2" charset="-78"/>
              </a:rPr>
              <a:t>ذيل:خط فوری،تلفن همراه،اینترنت،موبایل ماهواره ای،نمابر،بیسیم،فکس و</a:t>
            </a:r>
            <a:endParaRPr lang="fa-IR" b="1" dirty="0">
              <a:cs typeface="B Titr" panose="00000700000000000000" pitchFamily="2" charset="-78"/>
            </a:endParaRPr>
          </a:p>
        </p:txBody>
      </p:sp>
    </p:spTree>
    <p:extLst>
      <p:ext uri="{BB962C8B-B14F-4D97-AF65-F5344CB8AC3E}">
        <p14:creationId xmlns:p14="http://schemas.microsoft.com/office/powerpoint/2010/main" val="575745982"/>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9805" y="986547"/>
            <a:ext cx="8761413" cy="706964"/>
          </a:xfrm>
        </p:spPr>
        <p:txBody>
          <a:bodyPr>
            <a:normAutofit/>
          </a:bodyPr>
          <a:lstStyle/>
          <a:p>
            <a:pPr algn="r">
              <a:spcBef>
                <a:spcPts val="1000"/>
              </a:spcBef>
            </a:pPr>
            <a:r>
              <a:rPr lang="fa-IR" sz="2800" b="1" dirty="0">
                <a:latin typeface="+mn-lt"/>
                <a:ea typeface="+mn-ea"/>
                <a:cs typeface="B Titr" panose="00000700000000000000" pitchFamily="2" charset="-78"/>
              </a:rPr>
              <a:t>منابع دريافت اطلاعات و اخبار</a:t>
            </a:r>
          </a:p>
        </p:txBody>
      </p:sp>
      <p:sp>
        <p:nvSpPr>
          <p:cNvPr id="3" name="Content Placeholder 2"/>
          <p:cNvSpPr>
            <a:spLocks noGrp="1"/>
          </p:cNvSpPr>
          <p:nvPr>
            <p:ph idx="1"/>
          </p:nvPr>
        </p:nvSpPr>
        <p:spPr>
          <a:xfrm>
            <a:off x="373488" y="2070323"/>
            <a:ext cx="11418195" cy="5006617"/>
          </a:xfrm>
        </p:spPr>
        <p:txBody>
          <a:bodyPr>
            <a:noAutofit/>
          </a:bodyPr>
          <a:lstStyle/>
          <a:p>
            <a:pPr marL="0" indent="0" algn="r">
              <a:buNone/>
            </a:pPr>
            <a:r>
              <a:rPr lang="fa-IR" sz="2000" b="1" dirty="0">
                <a:solidFill>
                  <a:schemeClr val="tx1"/>
                </a:solidFill>
                <a:cs typeface="B Titr" panose="00000700000000000000" pitchFamily="2" charset="-78"/>
              </a:rPr>
              <a:t>منابع خارج بيمارستاني</a:t>
            </a:r>
          </a:p>
          <a:p>
            <a:pPr marL="0" indent="0" algn="r">
              <a:buNone/>
            </a:pPr>
            <a:r>
              <a:rPr lang="fa-IR" sz="2000" b="1" dirty="0" smtClean="0">
                <a:solidFill>
                  <a:srgbClr val="FF0000"/>
                </a:solidFill>
                <a:cs typeface="B Titr" panose="00000700000000000000" pitchFamily="2" charset="-78"/>
              </a:rPr>
              <a:t>1- </a:t>
            </a:r>
            <a:r>
              <a:rPr lang="fa-IR" sz="2000" b="1" dirty="0">
                <a:solidFill>
                  <a:srgbClr val="FF0000"/>
                </a:solidFill>
                <a:cs typeface="B Titr" panose="00000700000000000000" pitchFamily="2" charset="-78"/>
              </a:rPr>
              <a:t>خدمات فوريتي پيش بيمارستاني</a:t>
            </a:r>
          </a:p>
          <a:p>
            <a:pPr marL="0" indent="0" algn="r">
              <a:buNone/>
            </a:pPr>
            <a:r>
              <a:rPr lang="fa-IR" sz="2000" b="1" dirty="0" smtClean="0">
                <a:solidFill>
                  <a:srgbClr val="FF0000"/>
                </a:solidFill>
                <a:cs typeface="B Titr" panose="00000700000000000000" pitchFamily="2" charset="-78"/>
              </a:rPr>
              <a:t>2- </a:t>
            </a:r>
            <a:r>
              <a:rPr lang="fa-IR" sz="2000" b="1" dirty="0">
                <a:solidFill>
                  <a:srgbClr val="FF0000"/>
                </a:solidFill>
                <a:cs typeface="B Titr" panose="00000700000000000000" pitchFamily="2" charset="-78"/>
              </a:rPr>
              <a:t>حادثه ديدگان</a:t>
            </a:r>
          </a:p>
          <a:p>
            <a:pPr marL="0" indent="0" algn="r">
              <a:buNone/>
            </a:pPr>
            <a:r>
              <a:rPr lang="fa-IR" sz="2000" b="1" dirty="0" smtClean="0">
                <a:solidFill>
                  <a:srgbClr val="FF0000"/>
                </a:solidFill>
                <a:cs typeface="B Titr" panose="00000700000000000000" pitchFamily="2" charset="-78"/>
              </a:rPr>
              <a:t>3- </a:t>
            </a:r>
            <a:r>
              <a:rPr lang="fa-IR" sz="2000" b="1" dirty="0">
                <a:solidFill>
                  <a:srgbClr val="FF0000"/>
                </a:solidFill>
                <a:cs typeface="B Titr" panose="00000700000000000000" pitchFamily="2" charset="-78"/>
              </a:rPr>
              <a:t>نيروهاي نظامي و انتظامي</a:t>
            </a:r>
          </a:p>
          <a:p>
            <a:pPr marL="0" indent="0" algn="r">
              <a:buNone/>
            </a:pPr>
            <a:r>
              <a:rPr lang="fa-IR" sz="2000" b="1" dirty="0" smtClean="0">
                <a:solidFill>
                  <a:srgbClr val="FF0000"/>
                </a:solidFill>
                <a:cs typeface="B Titr" panose="00000700000000000000" pitchFamily="2" charset="-78"/>
              </a:rPr>
              <a:t>4- </a:t>
            </a:r>
            <a:r>
              <a:rPr lang="fa-IR" sz="2000" b="1" dirty="0">
                <a:solidFill>
                  <a:srgbClr val="FF0000"/>
                </a:solidFill>
                <a:cs typeface="B Titr" panose="00000700000000000000" pitchFamily="2" charset="-78"/>
              </a:rPr>
              <a:t>هلال احمر</a:t>
            </a:r>
          </a:p>
          <a:p>
            <a:pPr marL="0" indent="0" algn="r">
              <a:buNone/>
            </a:pPr>
            <a:r>
              <a:rPr lang="fa-IR" sz="2000" b="1" dirty="0" smtClean="0">
                <a:solidFill>
                  <a:srgbClr val="FF0000"/>
                </a:solidFill>
                <a:cs typeface="B Titr" panose="00000700000000000000" pitchFamily="2" charset="-78"/>
              </a:rPr>
              <a:t>5- </a:t>
            </a:r>
            <a:r>
              <a:rPr lang="fa-IR" sz="2000" b="1" dirty="0">
                <a:solidFill>
                  <a:srgbClr val="FF0000"/>
                </a:solidFill>
                <a:cs typeface="B Titr" panose="00000700000000000000" pitchFamily="2" charset="-78"/>
              </a:rPr>
              <a:t>رسانه هاي جمعي و صدا و سيماي جمهوري اسلامي ايران</a:t>
            </a:r>
          </a:p>
          <a:p>
            <a:pPr marL="0" indent="0" algn="r">
              <a:buNone/>
            </a:pPr>
            <a:r>
              <a:rPr lang="fa-IR" sz="2000" b="1" dirty="0" smtClean="0">
                <a:solidFill>
                  <a:srgbClr val="FF0000"/>
                </a:solidFill>
                <a:cs typeface="B Titr" panose="00000700000000000000" pitchFamily="2" charset="-78"/>
              </a:rPr>
              <a:t>6- </a:t>
            </a:r>
            <a:r>
              <a:rPr lang="fa-IR" sz="2000" b="1" dirty="0">
                <a:solidFill>
                  <a:srgbClr val="FF0000"/>
                </a:solidFill>
                <a:cs typeface="B Titr" panose="00000700000000000000" pitchFamily="2" charset="-78"/>
              </a:rPr>
              <a:t>آتش نشاني</a:t>
            </a:r>
          </a:p>
          <a:p>
            <a:pPr marL="0" indent="0" algn="r">
              <a:buNone/>
            </a:pPr>
            <a:r>
              <a:rPr lang="fa-IR" sz="2000" b="1" dirty="0" smtClean="0">
                <a:solidFill>
                  <a:srgbClr val="FF0000"/>
                </a:solidFill>
                <a:cs typeface="B Titr" panose="00000700000000000000" pitchFamily="2" charset="-78"/>
              </a:rPr>
              <a:t>7- </a:t>
            </a:r>
            <a:r>
              <a:rPr lang="fa-IR" sz="2000" b="1" dirty="0">
                <a:solidFill>
                  <a:srgbClr val="FF0000"/>
                </a:solidFill>
                <a:cs typeface="B Titr" panose="00000700000000000000" pitchFamily="2" charset="-78"/>
              </a:rPr>
              <a:t>سازمان مديريت بحران، شهرداري يا فرمانداري</a:t>
            </a:r>
          </a:p>
          <a:p>
            <a:pPr marL="0" indent="0" algn="r">
              <a:buNone/>
            </a:pPr>
            <a:r>
              <a:rPr lang="fa-IR" sz="2000" b="1" dirty="0" smtClean="0">
                <a:solidFill>
                  <a:srgbClr val="FF0000"/>
                </a:solidFill>
                <a:cs typeface="B Titr" panose="00000700000000000000" pitchFamily="2" charset="-78"/>
              </a:rPr>
              <a:t>8- </a:t>
            </a:r>
            <a:r>
              <a:rPr lang="fa-IR" sz="2000" b="1" dirty="0">
                <a:solidFill>
                  <a:srgbClr val="FF0000"/>
                </a:solidFill>
                <a:cs typeface="B Titr" panose="00000700000000000000" pitchFamily="2" charset="-78"/>
              </a:rPr>
              <a:t>مركز مديريت حوادث و فوري تهاي پزشكي وزارت بهداشت، درمان و </a:t>
            </a:r>
            <a:r>
              <a:rPr lang="fa-IR" sz="2000" b="1" dirty="0" smtClean="0">
                <a:solidFill>
                  <a:srgbClr val="FF0000"/>
                </a:solidFill>
                <a:cs typeface="B Titr" panose="00000700000000000000" pitchFamily="2" charset="-78"/>
              </a:rPr>
              <a:t>آموزش پزشكي </a:t>
            </a:r>
            <a:r>
              <a:rPr lang="fa-IR" sz="2000" b="1" dirty="0">
                <a:solidFill>
                  <a:srgbClr val="FF0000"/>
                </a:solidFill>
                <a:cs typeface="B Titr" panose="00000700000000000000" pitchFamily="2" charset="-78"/>
              </a:rPr>
              <a:t>(مركز هدايت </a:t>
            </a:r>
            <a:r>
              <a:rPr lang="fa-IR" sz="2000" b="1" dirty="0" smtClean="0">
                <a:solidFill>
                  <a:srgbClr val="FF0000"/>
                </a:solidFill>
                <a:cs typeface="B Titr" panose="00000700000000000000" pitchFamily="2" charset="-78"/>
              </a:rPr>
              <a:t>عمليات وزارت </a:t>
            </a:r>
            <a:r>
              <a:rPr lang="fa-IR" sz="2000" b="1" dirty="0">
                <a:solidFill>
                  <a:srgbClr val="FF0000"/>
                </a:solidFill>
                <a:cs typeface="B Titr" panose="00000700000000000000" pitchFamily="2" charset="-78"/>
              </a:rPr>
              <a:t>بهداشت)</a:t>
            </a:r>
          </a:p>
          <a:p>
            <a:pPr marL="0" indent="0" algn="r">
              <a:buNone/>
            </a:pPr>
            <a:r>
              <a:rPr lang="fa-IR" sz="2000" b="1" dirty="0" smtClean="0">
                <a:solidFill>
                  <a:srgbClr val="FF0000"/>
                </a:solidFill>
                <a:cs typeface="B Titr" panose="00000700000000000000" pitchFamily="2" charset="-78"/>
              </a:rPr>
              <a:t>9- </a:t>
            </a:r>
            <a:r>
              <a:rPr lang="fa-IR" sz="2000" b="1" dirty="0">
                <a:solidFill>
                  <a:srgbClr val="FF0000"/>
                </a:solidFill>
                <a:cs typeface="B Titr" panose="00000700000000000000" pitchFamily="2" charset="-78"/>
              </a:rPr>
              <a:t>مركز مديريت حوادث و فوري تهاي پزشكي دانشگاه هاي علوم پزشكي (</a:t>
            </a:r>
            <a:r>
              <a:rPr lang="fa-IR" sz="2000" b="1" dirty="0" smtClean="0">
                <a:solidFill>
                  <a:srgbClr val="FF0000"/>
                </a:solidFill>
                <a:cs typeface="B Titr" panose="00000700000000000000" pitchFamily="2" charset="-78"/>
              </a:rPr>
              <a:t>مركزهدايت </a:t>
            </a:r>
            <a:r>
              <a:rPr lang="fa-IR" sz="2000" b="1" dirty="0">
                <a:solidFill>
                  <a:srgbClr val="FF0000"/>
                </a:solidFill>
                <a:cs typeface="B Titr" panose="00000700000000000000" pitchFamily="2" charset="-78"/>
              </a:rPr>
              <a:t>عمليات دانشگاه</a:t>
            </a:r>
            <a:r>
              <a:rPr lang="fa-IR" sz="2000" b="1" dirty="0" smtClean="0">
                <a:solidFill>
                  <a:srgbClr val="FF0000"/>
                </a:solidFill>
                <a:cs typeface="B Titr" panose="00000700000000000000" pitchFamily="2" charset="-78"/>
              </a:rPr>
              <a:t>)</a:t>
            </a:r>
            <a:endParaRPr lang="fa-IR" sz="2000" b="1" dirty="0">
              <a:solidFill>
                <a:srgbClr val="FF0000"/>
              </a:solidFill>
              <a:cs typeface="B Titr" panose="00000700000000000000" pitchFamily="2" charset="-78"/>
            </a:endParaRPr>
          </a:p>
          <a:p>
            <a:pPr marL="0" indent="0" algn="r">
              <a:buNone/>
            </a:pPr>
            <a:r>
              <a:rPr lang="fa-IR" sz="2000" b="1" dirty="0" smtClean="0">
                <a:solidFill>
                  <a:srgbClr val="FF0000"/>
                </a:solidFill>
                <a:cs typeface="B Titr" panose="00000700000000000000" pitchFamily="2" charset="-78"/>
              </a:rPr>
              <a:t>10-پست </a:t>
            </a:r>
            <a:r>
              <a:rPr lang="fa-IR" sz="2000" b="1" dirty="0">
                <a:solidFill>
                  <a:srgbClr val="FF0000"/>
                </a:solidFill>
                <a:cs typeface="B Titr" panose="00000700000000000000" pitchFamily="2" charset="-78"/>
              </a:rPr>
              <a:t>فرماندهي حادثه</a:t>
            </a:r>
          </a:p>
        </p:txBody>
      </p:sp>
    </p:spTree>
    <p:extLst>
      <p:ext uri="{BB962C8B-B14F-4D97-AF65-F5344CB8AC3E}">
        <p14:creationId xmlns:p14="http://schemas.microsoft.com/office/powerpoint/2010/main" val="2736754312"/>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047" y="999426"/>
            <a:ext cx="8761413" cy="706964"/>
          </a:xfrm>
        </p:spPr>
        <p:txBody>
          <a:bodyPr>
            <a:normAutofit/>
          </a:bodyPr>
          <a:lstStyle/>
          <a:p>
            <a:pPr algn="r">
              <a:spcBef>
                <a:spcPts val="1000"/>
              </a:spcBef>
            </a:pPr>
            <a:r>
              <a:rPr lang="fa-IR" sz="2800" b="1" dirty="0">
                <a:latin typeface="+mn-lt"/>
                <a:ea typeface="+mn-ea"/>
                <a:cs typeface="B Titr" panose="00000700000000000000" pitchFamily="2" charset="-78"/>
              </a:rPr>
              <a:t>منابع دريافت اطلاعات و اخبار</a:t>
            </a:r>
          </a:p>
        </p:txBody>
      </p:sp>
      <p:sp>
        <p:nvSpPr>
          <p:cNvPr id="3" name="Content Placeholder 2"/>
          <p:cNvSpPr>
            <a:spLocks noGrp="1"/>
          </p:cNvSpPr>
          <p:nvPr>
            <p:ph idx="1"/>
          </p:nvPr>
        </p:nvSpPr>
        <p:spPr>
          <a:xfrm>
            <a:off x="386366" y="2603499"/>
            <a:ext cx="10947042" cy="3604117"/>
          </a:xfrm>
        </p:spPr>
        <p:txBody>
          <a:bodyPr>
            <a:normAutofit/>
          </a:bodyPr>
          <a:lstStyle/>
          <a:p>
            <a:pPr marL="0" indent="0" algn="r">
              <a:buNone/>
            </a:pPr>
            <a:r>
              <a:rPr lang="fa-IR" sz="2000" b="1" dirty="0" smtClean="0">
                <a:cs typeface="B Titr" panose="00000700000000000000" pitchFamily="2" charset="-78"/>
              </a:rPr>
              <a:t>منابع </a:t>
            </a:r>
            <a:r>
              <a:rPr lang="fa-IR" sz="2000" b="1" dirty="0">
                <a:cs typeface="B Titr" panose="00000700000000000000" pitchFamily="2" charset="-78"/>
              </a:rPr>
              <a:t>داخل بيمارستاني</a:t>
            </a:r>
          </a:p>
          <a:p>
            <a:pPr marL="0" indent="0" algn="r">
              <a:buNone/>
            </a:pPr>
            <a:r>
              <a:rPr lang="fa-IR" sz="2000" b="1" dirty="0" smtClean="0">
                <a:solidFill>
                  <a:srgbClr val="FF0000"/>
                </a:solidFill>
                <a:cs typeface="B Titr" panose="00000700000000000000" pitchFamily="2" charset="-78"/>
              </a:rPr>
              <a:t>1- </a:t>
            </a:r>
            <a:r>
              <a:rPr lang="fa-IR" sz="2000" b="1" dirty="0">
                <a:solidFill>
                  <a:srgbClr val="FF0000"/>
                </a:solidFill>
                <a:cs typeface="B Titr" panose="00000700000000000000" pitchFamily="2" charset="-78"/>
              </a:rPr>
              <a:t>دريافت اطلاعات و اخبار از طريق رؤساي شاخه هاي اصلي سامانه </a:t>
            </a:r>
            <a:r>
              <a:rPr lang="fa-IR" sz="2000" b="1" dirty="0" smtClean="0">
                <a:solidFill>
                  <a:srgbClr val="FF0000"/>
                </a:solidFill>
                <a:cs typeface="B Titr" panose="00000700000000000000" pitchFamily="2" charset="-78"/>
              </a:rPr>
              <a:t> فرماندهي حادثه  بيمارستاني</a:t>
            </a:r>
          </a:p>
          <a:p>
            <a:pPr marL="0" indent="0" algn="r">
              <a:buNone/>
            </a:pPr>
            <a:r>
              <a:rPr lang="fa-IR" sz="2000" b="1" dirty="0" smtClean="0">
                <a:solidFill>
                  <a:srgbClr val="FF0000"/>
                </a:solidFill>
                <a:cs typeface="B Titr" panose="00000700000000000000" pitchFamily="2" charset="-78"/>
              </a:rPr>
              <a:t> 2- </a:t>
            </a:r>
            <a:r>
              <a:rPr lang="fa-IR" sz="2000" b="1" dirty="0">
                <a:solidFill>
                  <a:srgbClr val="FF0000"/>
                </a:solidFill>
                <a:cs typeface="B Titr" panose="00000700000000000000" pitchFamily="2" charset="-78"/>
              </a:rPr>
              <a:t>دريافت خبر از سوپروايزر، مترون، سرپرستاران و مسئولين بخش ها و </a:t>
            </a:r>
            <a:r>
              <a:rPr lang="fa-IR" sz="2000" b="1" dirty="0" smtClean="0">
                <a:solidFill>
                  <a:srgbClr val="FF0000"/>
                </a:solidFill>
                <a:cs typeface="B Titr" panose="00000700000000000000" pitchFamily="2" charset="-78"/>
              </a:rPr>
              <a:t>واحدهاي بيمارستان </a:t>
            </a:r>
            <a:r>
              <a:rPr lang="fa-IR" sz="2000" b="1" dirty="0">
                <a:solidFill>
                  <a:srgbClr val="FF0000"/>
                </a:solidFill>
                <a:cs typeface="B Titr" panose="00000700000000000000" pitchFamily="2" charset="-78"/>
              </a:rPr>
              <a:t>در زمان عادي يا ابتداي بروز </a:t>
            </a:r>
            <a:r>
              <a:rPr lang="fa-IR" sz="2000" b="1" dirty="0" smtClean="0">
                <a:solidFill>
                  <a:srgbClr val="FF0000"/>
                </a:solidFill>
                <a:cs typeface="B Titr" panose="00000700000000000000" pitchFamily="2" charset="-78"/>
              </a:rPr>
              <a:t>حادثه</a:t>
            </a:r>
            <a:endParaRPr lang="fa-IR" sz="2000" b="1" dirty="0">
              <a:solidFill>
                <a:srgbClr val="FF0000"/>
              </a:solidFill>
              <a:cs typeface="B Titr" panose="00000700000000000000" pitchFamily="2" charset="-78"/>
            </a:endParaRPr>
          </a:p>
          <a:p>
            <a:pPr marL="0" indent="0" algn="r">
              <a:buNone/>
            </a:pPr>
            <a:r>
              <a:rPr lang="fa-IR" sz="2000" b="1" dirty="0" smtClean="0">
                <a:solidFill>
                  <a:srgbClr val="FF0000"/>
                </a:solidFill>
                <a:cs typeface="B Titr" panose="00000700000000000000" pitchFamily="2" charset="-78"/>
              </a:rPr>
              <a:t>3- </a:t>
            </a:r>
            <a:r>
              <a:rPr lang="fa-IR" sz="2000" b="1" dirty="0">
                <a:solidFill>
                  <a:srgbClr val="FF0000"/>
                </a:solidFill>
                <a:cs typeface="B Titr" panose="00000700000000000000" pitchFamily="2" charset="-78"/>
              </a:rPr>
              <a:t>كسب اطلاع از افراد </a:t>
            </a:r>
            <a:r>
              <a:rPr lang="fa-IR" sz="2000" b="1" dirty="0" smtClean="0">
                <a:solidFill>
                  <a:srgbClr val="FF0000"/>
                </a:solidFill>
                <a:cs typeface="B Titr" panose="00000700000000000000" pitchFamily="2" charset="-78"/>
              </a:rPr>
              <a:t>با تجربه </a:t>
            </a:r>
            <a:r>
              <a:rPr lang="fa-IR" sz="2000" b="1" dirty="0">
                <a:solidFill>
                  <a:srgbClr val="FF0000"/>
                </a:solidFill>
                <a:cs typeface="B Titr" panose="00000700000000000000" pitchFamily="2" charset="-78"/>
              </a:rPr>
              <a:t>ي داخل بيمارستان</a:t>
            </a:r>
          </a:p>
          <a:p>
            <a:pPr marL="0" indent="0" algn="r">
              <a:buNone/>
            </a:pPr>
            <a:r>
              <a:rPr lang="fa-IR" sz="2000" b="1" dirty="0" smtClean="0">
                <a:solidFill>
                  <a:srgbClr val="FF0000"/>
                </a:solidFill>
                <a:cs typeface="B Titr" panose="00000700000000000000" pitchFamily="2" charset="-78"/>
              </a:rPr>
              <a:t>4-دريافت </a:t>
            </a:r>
            <a:r>
              <a:rPr lang="fa-IR" sz="2000" b="1" dirty="0">
                <a:solidFill>
                  <a:srgbClr val="FF0000"/>
                </a:solidFill>
                <a:cs typeface="B Titr" panose="00000700000000000000" pitchFamily="2" charset="-78"/>
              </a:rPr>
              <a:t>اطلاعات از نيروهاي امنيتي و حراستي داخل بيمارستان</a:t>
            </a:r>
          </a:p>
          <a:p>
            <a:pPr marL="0" indent="0" algn="r">
              <a:buNone/>
            </a:pPr>
            <a:r>
              <a:rPr lang="fa-IR" sz="2000" b="1" dirty="0" smtClean="0">
                <a:solidFill>
                  <a:srgbClr val="FF0000"/>
                </a:solidFill>
                <a:cs typeface="B Titr" panose="00000700000000000000" pitchFamily="2" charset="-78"/>
              </a:rPr>
              <a:t>5- </a:t>
            </a:r>
            <a:r>
              <a:rPr lang="fa-IR" sz="2000" b="1" dirty="0">
                <a:solidFill>
                  <a:srgbClr val="FF0000"/>
                </a:solidFill>
                <a:cs typeface="B Titr" panose="00000700000000000000" pitchFamily="2" charset="-78"/>
              </a:rPr>
              <a:t>دريافت اطلاعات از بيماران بستري در بيمارستان يا همراهان آنها</a:t>
            </a:r>
          </a:p>
        </p:txBody>
      </p:sp>
    </p:spTree>
    <p:extLst>
      <p:ext uri="{BB962C8B-B14F-4D97-AF65-F5344CB8AC3E}">
        <p14:creationId xmlns:p14="http://schemas.microsoft.com/office/powerpoint/2010/main" val="1172186001"/>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90" y="973668"/>
            <a:ext cx="8761413" cy="706964"/>
          </a:xfrm>
        </p:spPr>
        <p:txBody>
          <a:bodyPr>
            <a:normAutofit/>
          </a:bodyPr>
          <a:lstStyle/>
          <a:p>
            <a:pPr algn="r" rtl="1">
              <a:spcBef>
                <a:spcPts val="1000"/>
              </a:spcBef>
            </a:pPr>
            <a:r>
              <a:rPr lang="fa-IR" sz="2800" dirty="0">
                <a:latin typeface="+mn-lt"/>
                <a:ea typeface="+mn-ea"/>
                <a:cs typeface="B Titr" panose="00000700000000000000" pitchFamily="2" charset="-78"/>
              </a:rPr>
              <a:t>حوادث داخل و خارج بیمارستانی:</a:t>
            </a:r>
          </a:p>
        </p:txBody>
      </p:sp>
      <p:sp>
        <p:nvSpPr>
          <p:cNvPr id="3" name="Content Placeholder 2"/>
          <p:cNvSpPr>
            <a:spLocks noGrp="1"/>
          </p:cNvSpPr>
          <p:nvPr>
            <p:ph idx="1"/>
          </p:nvPr>
        </p:nvSpPr>
        <p:spPr>
          <a:xfrm>
            <a:off x="592428" y="2603499"/>
            <a:ext cx="10470524" cy="3874573"/>
          </a:xfrm>
        </p:spPr>
        <p:txBody>
          <a:bodyPr>
            <a:noAutofit/>
          </a:bodyPr>
          <a:lstStyle/>
          <a:p>
            <a:pPr marL="0" indent="0" algn="r" rtl="1">
              <a:buNone/>
            </a:pPr>
            <a:r>
              <a:rPr lang="fa-IR" b="1" dirty="0" smtClean="0">
                <a:cs typeface="B Titr" panose="00000700000000000000" pitchFamily="2" charset="-78"/>
              </a:rPr>
              <a:t>حوادث </a:t>
            </a:r>
            <a:r>
              <a:rPr lang="fa-IR" b="1" dirty="0">
                <a:cs typeface="B Titr" panose="00000700000000000000" pitchFamily="2" charset="-78"/>
              </a:rPr>
              <a:t>داخلی بیمارستان مشمول گزارش به </a:t>
            </a:r>
            <a:r>
              <a:rPr lang="en-US" b="1" dirty="0" smtClean="0">
                <a:cs typeface="B Titr" panose="00000700000000000000" pitchFamily="2" charset="-78"/>
              </a:rPr>
              <a:t>EOC</a:t>
            </a:r>
            <a:r>
              <a:rPr lang="fa-IR" b="1" dirty="0" smtClean="0">
                <a:cs typeface="B Titr" panose="00000700000000000000" pitchFamily="2" charset="-78"/>
              </a:rPr>
              <a:t>:</a:t>
            </a:r>
            <a:endParaRPr lang="en-US" dirty="0">
              <a:cs typeface="B Titr" panose="00000700000000000000" pitchFamily="2" charset="-78"/>
            </a:endParaRPr>
          </a:p>
          <a:p>
            <a:pPr marL="0" indent="0" algn="r">
              <a:buNone/>
            </a:pPr>
            <a:r>
              <a:rPr lang="fa-IR" sz="1600" b="1" dirty="0" smtClean="0">
                <a:solidFill>
                  <a:srgbClr val="FF0000"/>
                </a:solidFill>
                <a:cs typeface="B Titr" panose="00000700000000000000" pitchFamily="2" charset="-78"/>
              </a:rPr>
              <a:t>1-نقص </a:t>
            </a:r>
            <a:r>
              <a:rPr lang="fa-IR" sz="1600" b="1" dirty="0">
                <a:solidFill>
                  <a:srgbClr val="FF0000"/>
                </a:solidFill>
                <a:cs typeface="B Titr" panose="00000700000000000000" pitchFamily="2" charset="-78"/>
              </a:rPr>
              <a:t>تأسیسات، تجهیزات و سازه های بیمارستان به نحوی که فعالیت بیمارستان مختل شود یا امکان ایجاد مخاطره ای را در پی داشته </a:t>
            </a:r>
            <a:r>
              <a:rPr lang="fa-IR" sz="1600" b="1" dirty="0" smtClean="0">
                <a:solidFill>
                  <a:srgbClr val="FF0000"/>
                </a:solidFill>
                <a:cs typeface="B Titr" panose="00000700000000000000" pitchFamily="2" charset="-78"/>
              </a:rPr>
              <a:t>باشد.</a:t>
            </a:r>
            <a:endParaRPr lang="fa-IR" sz="1600" b="1" dirty="0">
              <a:solidFill>
                <a:srgbClr val="FF0000"/>
              </a:solidFill>
              <a:cs typeface="B Titr" panose="00000700000000000000" pitchFamily="2" charset="-78"/>
            </a:endParaRPr>
          </a:p>
          <a:p>
            <a:pPr marL="0" indent="0" algn="r">
              <a:buNone/>
            </a:pPr>
            <a:r>
              <a:rPr lang="fa-IR" sz="1600" b="1" dirty="0">
                <a:solidFill>
                  <a:srgbClr val="FF0000"/>
                </a:solidFill>
                <a:cs typeface="B Titr" panose="00000700000000000000" pitchFamily="2" charset="-78"/>
              </a:rPr>
              <a:t>2- مسمومیت یا مصدومیت گروهی پرسنل بیمارستان به نحوی که فعالیت بیمارستان مختل شود.</a:t>
            </a:r>
          </a:p>
          <a:p>
            <a:pPr marL="0" indent="0" algn="r">
              <a:buNone/>
            </a:pPr>
            <a:r>
              <a:rPr lang="fa-IR" sz="1600" b="1" dirty="0">
                <a:solidFill>
                  <a:srgbClr val="FF0000"/>
                </a:solidFill>
                <a:cs typeface="B Titr" panose="00000700000000000000" pitchFamily="2" charset="-78"/>
              </a:rPr>
              <a:t>3- شیوع بیماری عفونی در بیماران و پرسنل بیمارستان به نحوی که فعالیت بیمارستان مختل شود.</a:t>
            </a:r>
          </a:p>
          <a:p>
            <a:pPr marL="0" indent="0" algn="r">
              <a:buNone/>
            </a:pPr>
            <a:r>
              <a:rPr lang="fa-IR" sz="1600" b="1" dirty="0">
                <a:solidFill>
                  <a:srgbClr val="FF0000"/>
                </a:solidFill>
                <a:cs typeface="B Titr" panose="00000700000000000000" pitchFamily="2" charset="-78"/>
              </a:rPr>
              <a:t>4- حمله به بیمارستان در درگیری های مختلف</a:t>
            </a:r>
          </a:p>
          <a:p>
            <a:pPr marL="0" indent="0" algn="r">
              <a:buNone/>
            </a:pPr>
            <a:r>
              <a:rPr lang="fa-IR" sz="1600" b="1" dirty="0">
                <a:solidFill>
                  <a:srgbClr val="FF0000"/>
                </a:solidFill>
                <a:cs typeface="B Titr" panose="00000700000000000000" pitchFamily="2" charset="-78"/>
              </a:rPr>
              <a:t>5- وقوع مخاطرات طبیعی مانند سیل، زلزله و ...</a:t>
            </a:r>
          </a:p>
          <a:p>
            <a:pPr marL="0" indent="0" algn="r">
              <a:buNone/>
            </a:pPr>
            <a:r>
              <a:rPr lang="fa-IR" sz="1600" b="1" dirty="0">
                <a:solidFill>
                  <a:srgbClr val="FF0000"/>
                </a:solidFill>
                <a:cs typeface="B Titr" panose="00000700000000000000" pitchFamily="2" charset="-78"/>
              </a:rPr>
              <a:t>6- وقوع مخاطرات غیرطبیعی مانند آتش سوزی، نقص تجهیزات هسته ای، آلودگی های شیمیایی و ...</a:t>
            </a:r>
          </a:p>
          <a:p>
            <a:pPr marL="0" indent="0" algn="r">
              <a:buNone/>
            </a:pPr>
            <a:r>
              <a:rPr lang="fa-IR" sz="1600" b="1" dirty="0">
                <a:solidFill>
                  <a:srgbClr val="FF0000"/>
                </a:solidFill>
                <a:cs typeface="B Titr" panose="00000700000000000000" pitchFamily="2" charset="-78"/>
              </a:rPr>
              <a:t>7- مشاهده نوعی از بیماری که نیاز به اقدام سریع نیروهای درمانی جهت جلوگیری از شیوع دارد.</a:t>
            </a:r>
          </a:p>
          <a:p>
            <a:pPr marL="0" indent="0" algn="r">
              <a:buNone/>
            </a:pPr>
            <a:r>
              <a:rPr lang="fa-IR" sz="1600" b="1" dirty="0">
                <a:solidFill>
                  <a:srgbClr val="FF0000"/>
                </a:solidFill>
                <a:cs typeface="B Titr" panose="00000700000000000000" pitchFamily="2" charset="-78"/>
              </a:rPr>
              <a:t>8- نافرمانی دسته جمعی بیماران یا پرسنل مانند تحصن و تجمع اکثریت بیماران یا پرسنل</a:t>
            </a:r>
          </a:p>
          <a:p>
            <a:pPr marL="0" indent="0" algn="r" rtl="1">
              <a:buNone/>
            </a:pPr>
            <a:r>
              <a:rPr lang="fa-IR" sz="1600" b="1" dirty="0">
                <a:solidFill>
                  <a:srgbClr val="FF0000"/>
                </a:solidFill>
                <a:cs typeface="B Titr" panose="00000700000000000000" pitchFamily="2" charset="-78"/>
              </a:rPr>
              <a:t>9- پخش هرگونه شایعه که وضعیت بیمارستان را از حالت عادی خارج نماید.</a:t>
            </a:r>
          </a:p>
        </p:txBody>
      </p:sp>
    </p:spTree>
    <p:extLst>
      <p:ext uri="{BB962C8B-B14F-4D97-AF65-F5344CB8AC3E}">
        <p14:creationId xmlns:p14="http://schemas.microsoft.com/office/powerpoint/2010/main" val="108112080"/>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4047" y="973668"/>
            <a:ext cx="8761413" cy="706964"/>
          </a:xfrm>
        </p:spPr>
        <p:txBody>
          <a:bodyPr>
            <a:normAutofit/>
          </a:bodyPr>
          <a:lstStyle/>
          <a:p>
            <a:pPr algn="r" rtl="1">
              <a:lnSpc>
                <a:spcPct val="70000"/>
              </a:lnSpc>
              <a:spcBef>
                <a:spcPts val="1000"/>
              </a:spcBef>
            </a:pPr>
            <a:r>
              <a:rPr lang="fa-IR" sz="2800" b="1" dirty="0">
                <a:latin typeface="+mn-lt"/>
                <a:ea typeface="+mn-ea"/>
                <a:cs typeface="B Titr" panose="00000700000000000000" pitchFamily="2" charset="-78"/>
              </a:rPr>
              <a:t>حوادث داخل و خارج بیمارستانی:</a:t>
            </a:r>
          </a:p>
        </p:txBody>
      </p:sp>
      <p:sp>
        <p:nvSpPr>
          <p:cNvPr id="3" name="Content Placeholder 2"/>
          <p:cNvSpPr>
            <a:spLocks noGrp="1"/>
          </p:cNvSpPr>
          <p:nvPr>
            <p:ph idx="1"/>
          </p:nvPr>
        </p:nvSpPr>
        <p:spPr>
          <a:xfrm>
            <a:off x="1464047" y="2384559"/>
            <a:ext cx="9495874" cy="4260940"/>
          </a:xfrm>
        </p:spPr>
        <p:txBody>
          <a:bodyPr>
            <a:noAutofit/>
          </a:bodyPr>
          <a:lstStyle/>
          <a:p>
            <a:pPr marL="0" indent="0" algn="r" rtl="1">
              <a:buNone/>
            </a:pPr>
            <a:r>
              <a:rPr lang="fa-IR" sz="1400" b="1" dirty="0">
                <a:cs typeface="B Titr" panose="00000700000000000000" pitchFamily="2" charset="-78"/>
              </a:rPr>
              <a:t>حوادث خارج بیمارستان مشمول گزارش به </a:t>
            </a:r>
            <a:r>
              <a:rPr lang="en-US" sz="1400" b="1" dirty="0" smtClean="0">
                <a:cs typeface="B Titr" panose="00000700000000000000" pitchFamily="2" charset="-78"/>
              </a:rPr>
              <a:t>EOC</a:t>
            </a:r>
            <a:r>
              <a:rPr lang="fa-IR" sz="1400" b="1" dirty="0" smtClean="0">
                <a:cs typeface="B Titr" panose="00000700000000000000" pitchFamily="2" charset="-78"/>
              </a:rPr>
              <a:t>:</a:t>
            </a:r>
            <a:endParaRPr lang="en-US" sz="1400" b="1" dirty="0">
              <a:cs typeface="B Titr" panose="00000700000000000000" pitchFamily="2" charset="-78"/>
            </a:endParaRPr>
          </a:p>
          <a:p>
            <a:pPr marL="0" indent="0" algn="r">
              <a:lnSpc>
                <a:spcPct val="110000"/>
              </a:lnSpc>
              <a:buNone/>
            </a:pPr>
            <a:r>
              <a:rPr lang="fa-IR" sz="1100" b="1" dirty="0">
                <a:solidFill>
                  <a:srgbClr val="FF0000"/>
                </a:solidFill>
                <a:cs typeface="B Titr" panose="00000700000000000000" pitchFamily="2" charset="-78"/>
              </a:rPr>
              <a:t>1- حوادث ترافیکی با بیش از 5 نفر مصدوم یا 3 نفر فوتی</a:t>
            </a:r>
          </a:p>
          <a:p>
            <a:pPr marL="0" indent="0" algn="r">
              <a:lnSpc>
                <a:spcPct val="110000"/>
              </a:lnSpc>
              <a:buNone/>
            </a:pPr>
            <a:r>
              <a:rPr lang="fa-IR" sz="1100" b="1" dirty="0">
                <a:solidFill>
                  <a:srgbClr val="FF0000"/>
                </a:solidFill>
                <a:cs typeface="B Titr" panose="00000700000000000000" pitchFamily="2" charset="-78"/>
              </a:rPr>
              <a:t>2- مسمومیت غذایی گروهی یا مشاهده علائم بیماری مشابه در بیش از یک نفر</a:t>
            </a:r>
          </a:p>
          <a:p>
            <a:pPr marL="0" indent="0" algn="r">
              <a:lnSpc>
                <a:spcPct val="110000"/>
              </a:lnSpc>
              <a:buNone/>
            </a:pPr>
            <a:r>
              <a:rPr lang="fa-IR" sz="1100" b="1" dirty="0">
                <a:solidFill>
                  <a:srgbClr val="FF0000"/>
                </a:solidFill>
                <a:cs typeface="B Titr" panose="00000700000000000000" pitchFamily="2" charset="-78"/>
              </a:rPr>
              <a:t>3- مشاهده علائمی از هرگونه همه گیری مانند اپیدمی یا آندمی</a:t>
            </a:r>
          </a:p>
          <a:p>
            <a:pPr marL="0" indent="0" algn="r">
              <a:lnSpc>
                <a:spcPct val="110000"/>
              </a:lnSpc>
              <a:buNone/>
            </a:pPr>
            <a:r>
              <a:rPr lang="fa-IR" sz="1100" b="1" dirty="0">
                <a:solidFill>
                  <a:srgbClr val="FF0000"/>
                </a:solidFill>
                <a:cs typeface="B Titr" panose="00000700000000000000" pitchFamily="2" charset="-78"/>
              </a:rPr>
              <a:t>4- زلزله و رانش زمین با هر شدت</a:t>
            </a:r>
          </a:p>
          <a:p>
            <a:pPr marL="0" indent="0" algn="r">
              <a:lnSpc>
                <a:spcPct val="110000"/>
              </a:lnSpc>
              <a:buNone/>
            </a:pPr>
            <a:r>
              <a:rPr lang="fa-IR" sz="1100" b="1" dirty="0">
                <a:solidFill>
                  <a:srgbClr val="FF0000"/>
                </a:solidFill>
                <a:cs typeface="B Titr" panose="00000700000000000000" pitchFamily="2" charset="-78"/>
              </a:rPr>
              <a:t>5- سقوط بهمن، سیل، طغیان رودخانه و طوفان</a:t>
            </a:r>
          </a:p>
          <a:p>
            <a:pPr marL="0" indent="0" algn="r">
              <a:lnSpc>
                <a:spcPct val="110000"/>
              </a:lnSpc>
              <a:buNone/>
            </a:pPr>
            <a:r>
              <a:rPr lang="fa-IR" sz="1100" b="1" dirty="0">
                <a:solidFill>
                  <a:srgbClr val="FF0000"/>
                </a:solidFill>
                <a:cs typeface="B Titr" panose="00000700000000000000" pitchFamily="2" charset="-78"/>
              </a:rPr>
              <a:t>6- مسمومیت با گازها به صورت گروهی</a:t>
            </a:r>
          </a:p>
          <a:p>
            <a:pPr marL="0" indent="0" algn="r">
              <a:lnSpc>
                <a:spcPct val="110000"/>
              </a:lnSpc>
              <a:buNone/>
            </a:pPr>
            <a:r>
              <a:rPr lang="fa-IR" sz="1100" b="1" dirty="0">
                <a:solidFill>
                  <a:srgbClr val="FF0000"/>
                </a:solidFill>
                <a:cs typeface="B Titr" panose="00000700000000000000" pitchFamily="2" charset="-78"/>
              </a:rPr>
              <a:t>7- بمب گذاری و هرگونه انفجار مواد آتش زا</a:t>
            </a:r>
          </a:p>
          <a:p>
            <a:pPr marL="0" indent="0" algn="r">
              <a:lnSpc>
                <a:spcPct val="110000"/>
              </a:lnSpc>
              <a:buNone/>
            </a:pPr>
            <a:r>
              <a:rPr lang="fa-IR" sz="1100" b="1" dirty="0">
                <a:solidFill>
                  <a:srgbClr val="FF0000"/>
                </a:solidFill>
                <a:cs typeface="B Titr" panose="00000700000000000000" pitchFamily="2" charset="-78"/>
              </a:rPr>
              <a:t>8- حوادث تروریستی</a:t>
            </a:r>
          </a:p>
          <a:p>
            <a:pPr marL="0" indent="0" algn="r">
              <a:lnSpc>
                <a:spcPct val="110000"/>
              </a:lnSpc>
              <a:buNone/>
            </a:pPr>
            <a:r>
              <a:rPr lang="fa-IR" sz="1100" b="1" dirty="0">
                <a:solidFill>
                  <a:srgbClr val="FF0000"/>
                </a:solidFill>
                <a:cs typeface="B Titr" panose="00000700000000000000" pitchFamily="2" charset="-78"/>
              </a:rPr>
              <a:t>9- هرگونه نشست سیاسی، شورش، تحصن و تجمع های بالای هزار نفر</a:t>
            </a:r>
          </a:p>
          <a:p>
            <a:pPr marL="0" indent="0" algn="r">
              <a:lnSpc>
                <a:spcPct val="110000"/>
              </a:lnSpc>
              <a:buNone/>
            </a:pPr>
            <a:r>
              <a:rPr lang="fa-IR" sz="1100" b="1" dirty="0">
                <a:solidFill>
                  <a:srgbClr val="FF0000"/>
                </a:solidFill>
                <a:cs typeface="B Titr" panose="00000700000000000000" pitchFamily="2" charset="-78"/>
              </a:rPr>
              <a:t>10- هرگونه رویداد هوایی مانند سقوط هواپیما و بالگرد</a:t>
            </a:r>
          </a:p>
          <a:p>
            <a:pPr marL="0" indent="0" algn="r">
              <a:lnSpc>
                <a:spcPct val="110000"/>
              </a:lnSpc>
              <a:buNone/>
            </a:pPr>
            <a:r>
              <a:rPr lang="fa-IR" sz="1100" b="1" dirty="0">
                <a:solidFill>
                  <a:srgbClr val="FF0000"/>
                </a:solidFill>
                <a:cs typeface="B Titr" panose="00000700000000000000" pitchFamily="2" charset="-78"/>
              </a:rPr>
              <a:t>11- کلیه بحران های داخلی بیمارستان های اطراف و دیگر مراکز درمانی</a:t>
            </a:r>
          </a:p>
          <a:p>
            <a:pPr marL="0" indent="0" algn="r">
              <a:lnSpc>
                <a:spcPct val="110000"/>
              </a:lnSpc>
              <a:buNone/>
            </a:pPr>
            <a:r>
              <a:rPr lang="fa-IR" sz="1100" b="1" dirty="0">
                <a:solidFill>
                  <a:srgbClr val="FF0000"/>
                </a:solidFill>
                <a:cs typeface="B Titr" panose="00000700000000000000" pitchFamily="2" charset="-78"/>
              </a:rPr>
              <a:t>12- هرگونه اعلام هشدار یا آماده باش به بیمارستان از طرف سازمان های همکار یا پشتیبان</a:t>
            </a:r>
          </a:p>
        </p:txBody>
      </p:sp>
    </p:spTree>
    <p:extLst>
      <p:ext uri="{BB962C8B-B14F-4D97-AF65-F5344CB8AC3E}">
        <p14:creationId xmlns:p14="http://schemas.microsoft.com/office/powerpoint/2010/main" val="2407457117"/>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p:cNvPicPr>
            <a:picLocks noChangeAspect="1"/>
          </p:cNvPicPr>
          <p:nvPr/>
        </p:nvPicPr>
        <p:blipFill>
          <a:blip r:embed="rId3"/>
          <a:stretch>
            <a:fillRect/>
          </a:stretch>
        </p:blipFill>
        <p:spPr>
          <a:xfrm>
            <a:off x="-342899" y="0"/>
            <a:ext cx="12534900" cy="6858000"/>
          </a:xfrm>
          <a:prstGeom prst="rect">
            <a:avLst/>
          </a:prstGeom>
        </p:spPr>
      </p:pic>
    </p:spTree>
    <p:extLst>
      <p:ext uri="{BB962C8B-B14F-4D97-AF65-F5344CB8AC3E}">
        <p14:creationId xmlns:p14="http://schemas.microsoft.com/office/powerpoint/2010/main" val="12297941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656824" y="2936988"/>
            <a:ext cx="9247250" cy="2946703"/>
          </a:xfrm>
        </p:spPr>
        <p:txBody>
          <a:bodyPr>
            <a:noAutofit/>
          </a:bodyPr>
          <a:lstStyle/>
          <a:p>
            <a:pPr marL="0" indent="0" algn="just">
              <a:lnSpc>
                <a:spcPct val="170000"/>
              </a:lnSpc>
              <a:buNone/>
            </a:pPr>
            <a:r>
              <a:rPr lang="ar-SA" altLang="ko-KR" sz="2800" b="1" u="sng" dirty="0">
                <a:solidFill>
                  <a:srgbClr val="FF0000"/>
                </a:solidFill>
                <a:cs typeface="B Nazanin" panose="00000400000000000000" pitchFamily="2" charset="-78"/>
              </a:rPr>
              <a:t>حادثه‌اي</a:t>
            </a:r>
            <a:r>
              <a:rPr lang="ar-SA" altLang="ko-KR" sz="2800" b="1" dirty="0">
                <a:cs typeface="B Nazanin" panose="00000400000000000000" pitchFamily="2" charset="-78"/>
              </a:rPr>
              <a:t> است که به صورت </a:t>
            </a:r>
            <a:r>
              <a:rPr lang="ar-SA" altLang="ko-KR" sz="2800" b="1" u="sng" dirty="0">
                <a:solidFill>
                  <a:srgbClr val="FF0000"/>
                </a:solidFill>
                <a:cs typeface="B Nazanin" panose="00000400000000000000" pitchFamily="2" charset="-78"/>
              </a:rPr>
              <a:t>طبيعي</a:t>
            </a:r>
            <a:r>
              <a:rPr lang="ar-SA" altLang="ko-KR" sz="2800" b="1" dirty="0">
                <a:cs typeface="B Nazanin" panose="00000400000000000000" pitchFamily="2" charset="-78"/>
              </a:rPr>
              <a:t> يا بوسيلة </a:t>
            </a:r>
            <a:r>
              <a:rPr lang="ar-SA" altLang="ko-KR" sz="2800" b="1" u="sng" dirty="0">
                <a:solidFill>
                  <a:srgbClr val="FF0000"/>
                </a:solidFill>
                <a:cs typeface="B Nazanin" panose="00000400000000000000" pitchFamily="2" charset="-78"/>
              </a:rPr>
              <a:t>بشر</a:t>
            </a:r>
            <a:r>
              <a:rPr lang="ar-SA" altLang="ko-KR" sz="2800" b="1" dirty="0">
                <a:cs typeface="B Nazanin" panose="00000400000000000000" pitchFamily="2" charset="-78"/>
              </a:rPr>
              <a:t> به طور ناگهاني و به صورت فزاينده به وجود مي‌آيد و </a:t>
            </a:r>
            <a:r>
              <a:rPr lang="ar-SA" altLang="ko-KR" sz="2800" b="1" u="sng" dirty="0">
                <a:solidFill>
                  <a:srgbClr val="FF0000"/>
                </a:solidFill>
                <a:cs typeface="B Nazanin" panose="00000400000000000000" pitchFamily="2" charset="-78"/>
              </a:rPr>
              <a:t>سختي و مشقتي </a:t>
            </a:r>
            <a:r>
              <a:rPr lang="ar-SA" altLang="ko-KR" sz="2800" b="1" dirty="0">
                <a:cs typeface="B Nazanin" panose="00000400000000000000" pitchFamily="2" charset="-78"/>
              </a:rPr>
              <a:t>را به جامعة انساني تحميل مي‌نمايد که جهت برطرف نمودن آن نياز به اقدامات اساسي و فوق‌العاده مي‌باشد.</a:t>
            </a:r>
            <a:r>
              <a:rPr lang="fa-IR" altLang="ko-KR" sz="2800" b="1" dirty="0">
                <a:cs typeface="B Nazanin" panose="00000400000000000000" pitchFamily="2" charset="-78"/>
              </a:rPr>
              <a:t> </a:t>
            </a:r>
            <a:endParaRPr lang="fa-IR" altLang="fa-IR" sz="2800" b="1" dirty="0">
              <a:cs typeface="B Nazanin" panose="00000400000000000000" pitchFamily="2" charset="-78"/>
            </a:endParaRPr>
          </a:p>
        </p:txBody>
      </p:sp>
      <p:sp>
        <p:nvSpPr>
          <p:cNvPr id="26627" name="Rectangle 6"/>
          <p:cNvSpPr>
            <a:spLocks noChangeArrowheads="1"/>
          </p:cNvSpPr>
          <p:nvPr/>
        </p:nvSpPr>
        <p:spPr bwMode="auto">
          <a:xfrm>
            <a:off x="6830851" y="703369"/>
            <a:ext cx="3429000" cy="61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45" tIns="46523" rIns="93045" bIns="46523"/>
          <a:lstStyle>
            <a:lvl1pPr marL="366713" indent="-366713" defTabSz="977900" eaLnBrk="0" hangingPunct="0">
              <a:defRPr>
                <a:solidFill>
                  <a:schemeClr val="tx1"/>
                </a:solidFill>
                <a:latin typeface="Arial" panose="020B0604020202020204" pitchFamily="34" charset="0"/>
                <a:cs typeface="B Nazanin" panose="00000400000000000000" pitchFamily="2" charset="-78"/>
              </a:defRPr>
            </a:lvl1pPr>
            <a:lvl2pPr marL="742950" indent="-285750" defTabSz="977900" eaLnBrk="0" hangingPunct="0">
              <a:defRPr>
                <a:solidFill>
                  <a:schemeClr val="tx1"/>
                </a:solidFill>
                <a:latin typeface="Arial" panose="020B0604020202020204" pitchFamily="34" charset="0"/>
                <a:cs typeface="B Nazanin" panose="00000400000000000000" pitchFamily="2" charset="-78"/>
              </a:defRPr>
            </a:lvl2pPr>
            <a:lvl3pPr marL="1143000" indent="-228600" defTabSz="977900" eaLnBrk="0" hangingPunct="0">
              <a:defRPr>
                <a:solidFill>
                  <a:schemeClr val="tx1"/>
                </a:solidFill>
                <a:latin typeface="Arial" panose="020B0604020202020204" pitchFamily="34" charset="0"/>
                <a:cs typeface="B Nazanin" panose="00000400000000000000" pitchFamily="2" charset="-78"/>
              </a:defRPr>
            </a:lvl3pPr>
            <a:lvl4pPr marL="1600200" indent="-228600" defTabSz="977900" eaLnBrk="0" hangingPunct="0">
              <a:defRPr>
                <a:solidFill>
                  <a:schemeClr val="tx1"/>
                </a:solidFill>
                <a:latin typeface="Arial" panose="020B0604020202020204" pitchFamily="34" charset="0"/>
                <a:cs typeface="B Nazanin" panose="00000400000000000000" pitchFamily="2" charset="-78"/>
              </a:defRPr>
            </a:lvl4pPr>
            <a:lvl5pPr marL="2057400" indent="-228600" defTabSz="977900" eaLnBrk="0" hangingPunct="0">
              <a:defRPr>
                <a:solidFill>
                  <a:schemeClr val="tx1"/>
                </a:solidFill>
                <a:latin typeface="Arial" panose="020B0604020202020204" pitchFamily="34" charset="0"/>
                <a:cs typeface="B Nazanin" panose="00000400000000000000" pitchFamily="2" charset="-78"/>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rtl="1" eaLnBrk="1" hangingPunct="1">
              <a:spcBef>
                <a:spcPct val="20000"/>
              </a:spcBef>
              <a:buClr>
                <a:schemeClr val="folHlink"/>
              </a:buClr>
              <a:buSzPct val="90000"/>
              <a:buFont typeface="Wingdings" panose="05000000000000000000" pitchFamily="2" charset="2"/>
              <a:buNone/>
            </a:pPr>
            <a:r>
              <a:rPr lang="fa-IR" altLang="fa-IR" sz="3810" b="1" dirty="0">
                <a:solidFill>
                  <a:srgbClr val="000066"/>
                </a:solidFill>
              </a:rPr>
              <a:t>تعاریف- بحران</a:t>
            </a:r>
          </a:p>
        </p:txBody>
      </p:sp>
    </p:spTree>
    <p:extLst>
      <p:ext uri="{BB962C8B-B14F-4D97-AF65-F5344CB8AC3E}">
        <p14:creationId xmlns:p14="http://schemas.microsoft.com/office/powerpoint/2010/main" val="3124151766"/>
      </p:ext>
    </p:extLst>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926" y="973668"/>
            <a:ext cx="8761413" cy="706964"/>
          </a:xfrm>
        </p:spPr>
        <p:txBody>
          <a:bodyPr/>
          <a:lstStyle/>
          <a:p>
            <a:pPr algn="r"/>
            <a:r>
              <a:rPr lang="fa-IR" dirty="0" smtClean="0"/>
              <a:t>اثرات حوادث و بلایا بر بیمارستان</a:t>
            </a:r>
            <a:endParaRPr lang="fa-IR" dirty="0"/>
          </a:p>
        </p:txBody>
      </p:sp>
      <p:sp>
        <p:nvSpPr>
          <p:cNvPr id="3" name="Content Placeholder 2"/>
          <p:cNvSpPr>
            <a:spLocks noGrp="1"/>
          </p:cNvSpPr>
          <p:nvPr>
            <p:ph idx="1"/>
          </p:nvPr>
        </p:nvSpPr>
        <p:spPr>
          <a:xfrm>
            <a:off x="1154954" y="2603499"/>
            <a:ext cx="10204212" cy="3964725"/>
          </a:xfrm>
        </p:spPr>
        <p:txBody>
          <a:bodyPr>
            <a:normAutofit/>
          </a:bodyPr>
          <a:lstStyle/>
          <a:p>
            <a:r>
              <a:rPr lang="fa-IR" sz="2000" b="1" dirty="0" smtClean="0"/>
              <a:t>1-عدم اطلاع رسانی  و تاخیر در آن</a:t>
            </a:r>
          </a:p>
          <a:p>
            <a:r>
              <a:rPr lang="fa-IR" sz="2000" b="1" dirty="0" smtClean="0"/>
              <a:t>2-سردرگمی کارکنان</a:t>
            </a:r>
          </a:p>
          <a:p>
            <a:r>
              <a:rPr lang="fa-IR" sz="2000" b="1" dirty="0" smtClean="0"/>
              <a:t>3-کمبود ظرفیت اورژانس</a:t>
            </a:r>
          </a:p>
          <a:p>
            <a:r>
              <a:rPr lang="fa-IR" sz="2000" b="1" dirty="0" smtClean="0"/>
              <a:t>4-مشکل دارو و تجهیزات</a:t>
            </a:r>
          </a:p>
          <a:p>
            <a:r>
              <a:rPr lang="fa-IR" sz="2000" b="1" dirty="0" smtClean="0"/>
              <a:t>5-عدم طبقه بندی بیماران</a:t>
            </a:r>
          </a:p>
          <a:p>
            <a:r>
              <a:rPr lang="fa-IR" sz="2000" b="1" dirty="0" smtClean="0"/>
              <a:t>6-اشغال و قطع خطوط تلفن</a:t>
            </a:r>
          </a:p>
          <a:p>
            <a:r>
              <a:rPr lang="fa-IR" sz="2000" b="1" dirty="0" smtClean="0"/>
              <a:t>7-واکنش های روحی و روانی</a:t>
            </a:r>
          </a:p>
          <a:p>
            <a:r>
              <a:rPr lang="fa-IR" sz="2000" b="1" dirty="0" smtClean="0"/>
              <a:t>8-تکمیل سریع ظرفیت درمانی مراکز نزدیک</a:t>
            </a:r>
          </a:p>
          <a:p>
            <a:r>
              <a:rPr lang="fa-IR" sz="2000" b="1" dirty="0" smtClean="0"/>
              <a:t>9-بسته شدن راه های منهتی به بیمارستان در اثر ازدحام</a:t>
            </a:r>
            <a:endParaRPr lang="fa-IR" sz="2000" b="1" dirty="0"/>
          </a:p>
        </p:txBody>
      </p:sp>
    </p:spTree>
    <p:extLst>
      <p:ext uri="{BB962C8B-B14F-4D97-AF65-F5344CB8AC3E}">
        <p14:creationId xmlns:p14="http://schemas.microsoft.com/office/powerpoint/2010/main" val="2089762469"/>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t>ویژگی های </a:t>
            </a:r>
            <a:r>
              <a:rPr lang="en-US" dirty="0" smtClean="0"/>
              <a:t>HICS</a:t>
            </a:r>
            <a:r>
              <a:rPr lang="fa-IR" dirty="0" smtClean="0"/>
              <a:t>:</a:t>
            </a:r>
            <a:endParaRPr lang="fa-IR" dirty="0"/>
          </a:p>
        </p:txBody>
      </p:sp>
      <p:sp>
        <p:nvSpPr>
          <p:cNvPr id="3" name="Content Placeholder 2"/>
          <p:cNvSpPr>
            <a:spLocks noGrp="1"/>
          </p:cNvSpPr>
          <p:nvPr>
            <p:ph idx="1"/>
          </p:nvPr>
        </p:nvSpPr>
        <p:spPr>
          <a:xfrm>
            <a:off x="1154954" y="2603499"/>
            <a:ext cx="10088302" cy="3990483"/>
          </a:xfrm>
        </p:spPr>
        <p:txBody>
          <a:bodyPr>
            <a:normAutofit/>
          </a:bodyPr>
          <a:lstStyle/>
          <a:p>
            <a:r>
              <a:rPr lang="fa-IR" sz="2000" b="1" dirty="0" smtClean="0"/>
              <a:t> بشدت کاربردی</a:t>
            </a:r>
          </a:p>
          <a:p>
            <a:r>
              <a:rPr lang="fa-IR" sz="2000" b="1" dirty="0" smtClean="0"/>
              <a:t> قابل اجرا در همه بیمارستانها</a:t>
            </a:r>
          </a:p>
          <a:p>
            <a:r>
              <a:rPr lang="fa-IR" sz="2000" b="1" dirty="0" smtClean="0"/>
              <a:t>انعطاف پذیر</a:t>
            </a:r>
          </a:p>
          <a:p>
            <a:r>
              <a:rPr lang="fa-IR" sz="2000" b="1" dirty="0" smtClean="0"/>
              <a:t>متفاوت از ساختار سازمانی اداری(سامانه مدیریتی است نه ساختار اداری)</a:t>
            </a:r>
          </a:p>
          <a:p>
            <a:r>
              <a:rPr lang="fa-IR" sz="2000" b="1" dirty="0" smtClean="0"/>
              <a:t>زنجیره فرماندهی قابل اطمینان</a:t>
            </a:r>
          </a:p>
          <a:p>
            <a:r>
              <a:rPr lang="fa-IR" sz="2000" b="1" dirty="0" smtClean="0"/>
              <a:t>صدور فرمان واحد</a:t>
            </a:r>
          </a:p>
          <a:p>
            <a:r>
              <a:rPr lang="fa-IR" sz="2000" b="1" dirty="0" smtClean="0"/>
              <a:t>اولویت بندی وظایف</a:t>
            </a:r>
          </a:p>
          <a:p>
            <a:r>
              <a:rPr lang="fa-IR" sz="2000" b="1" dirty="0" smtClean="0"/>
              <a:t>قائم به شخص نبودن وظایف و اختیارات و اعطای قدرت به باکس ها</a:t>
            </a:r>
          </a:p>
          <a:p>
            <a:r>
              <a:rPr lang="fa-IR" sz="2000" b="1" dirty="0" smtClean="0"/>
              <a:t>امکان برقراری ارتباطات اثر بخش با دیگر بیمارستانها و موسسات با وجود زبان مشترک</a:t>
            </a:r>
          </a:p>
          <a:p>
            <a:endParaRPr lang="fa-IR" dirty="0"/>
          </a:p>
        </p:txBody>
      </p:sp>
    </p:spTree>
    <p:extLst>
      <p:ext uri="{BB962C8B-B14F-4D97-AF65-F5344CB8AC3E}">
        <p14:creationId xmlns:p14="http://schemas.microsoft.com/office/powerpoint/2010/main" val="2861643823"/>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684" y="973668"/>
            <a:ext cx="8761413" cy="706964"/>
          </a:xfrm>
        </p:spPr>
        <p:txBody>
          <a:bodyPr/>
          <a:lstStyle/>
          <a:p>
            <a:pPr algn="r"/>
            <a:r>
              <a:rPr lang="fa-IR" dirty="0" smtClean="0"/>
              <a:t>اهداف طراحی</a:t>
            </a:r>
            <a:r>
              <a:rPr lang="en-US" dirty="0" smtClean="0"/>
              <a:t>HICS</a:t>
            </a:r>
            <a:r>
              <a:rPr lang="fa-IR" dirty="0" smtClean="0"/>
              <a:t>:</a:t>
            </a:r>
            <a:endParaRPr lang="fa-IR" dirty="0"/>
          </a:p>
        </p:txBody>
      </p:sp>
      <p:sp>
        <p:nvSpPr>
          <p:cNvPr id="3" name="Content Placeholder 2"/>
          <p:cNvSpPr>
            <a:spLocks noGrp="1"/>
          </p:cNvSpPr>
          <p:nvPr>
            <p:ph idx="1"/>
          </p:nvPr>
        </p:nvSpPr>
        <p:spPr>
          <a:xfrm>
            <a:off x="618186" y="2603500"/>
            <a:ext cx="10406129" cy="3416300"/>
          </a:xfrm>
        </p:spPr>
        <p:txBody>
          <a:bodyPr>
            <a:normAutofit/>
          </a:bodyPr>
          <a:lstStyle/>
          <a:p>
            <a:r>
              <a:rPr lang="fa-IR" sz="2800" b="1" dirty="0" smtClean="0"/>
              <a:t>زنجیره فرماندهی روشن و واضح برای مدیریت همه حوادث و بلایا در ابعاد و اندازه های مختلف</a:t>
            </a:r>
          </a:p>
          <a:p>
            <a:r>
              <a:rPr lang="fa-IR" sz="2800" b="1" dirty="0" smtClean="0"/>
              <a:t>اجازه الحاق به این ساختار سایر سازمانها برای پاسخ موثر تر</a:t>
            </a:r>
          </a:p>
          <a:p>
            <a:r>
              <a:rPr lang="fa-IR" sz="2800" b="1" dirty="0" smtClean="0"/>
              <a:t>ایجاد حمایت مدیریتی و پشتیبانی لازم برای کارکنان عملیاتی</a:t>
            </a:r>
          </a:p>
          <a:p>
            <a:r>
              <a:rPr lang="fa-IR" sz="2800" b="1" dirty="0" smtClean="0"/>
              <a:t>انجام همه اقدامات ضروری و پرهیز از دوباره کاری</a:t>
            </a:r>
            <a:endParaRPr lang="fa-IR" sz="2800" b="1" dirty="0"/>
          </a:p>
        </p:txBody>
      </p:sp>
    </p:spTree>
    <p:extLst>
      <p:ext uri="{BB962C8B-B14F-4D97-AF65-F5344CB8AC3E}">
        <p14:creationId xmlns:p14="http://schemas.microsoft.com/office/powerpoint/2010/main" val="3975966916"/>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4954" y="2603500"/>
            <a:ext cx="9482995" cy="3416300"/>
          </a:xfrm>
        </p:spPr>
        <p:txBody>
          <a:bodyPr>
            <a:normAutofit/>
          </a:bodyPr>
          <a:lstStyle/>
          <a:p>
            <a:r>
              <a:rPr lang="fa-IR" sz="2400" b="1" dirty="0" smtClean="0"/>
              <a:t>به منظور آماده سازی و افزایش کارایی بیمارستانها سامانه فرماندهی حادثه بیمارستانی یکی از معتبر ترین سامانه های فرماندهی حوادث و بلایا می باشد.</a:t>
            </a:r>
            <a:endParaRPr lang="fa-IR" sz="2400" b="1" dirty="0"/>
          </a:p>
        </p:txBody>
      </p:sp>
    </p:spTree>
    <p:extLst>
      <p:ext uri="{BB962C8B-B14F-4D97-AF65-F5344CB8AC3E}">
        <p14:creationId xmlns:p14="http://schemas.microsoft.com/office/powerpoint/2010/main" val="3683808772"/>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715" y="935031"/>
            <a:ext cx="8761413" cy="706964"/>
          </a:xfrm>
        </p:spPr>
        <p:txBody>
          <a:bodyPr/>
          <a:lstStyle/>
          <a:p>
            <a:pPr algn="r"/>
            <a:r>
              <a:rPr lang="fa-IR" dirty="0" smtClean="0"/>
              <a:t>سامانه فرماندهی حادثه بیمارستانی</a:t>
            </a:r>
            <a:r>
              <a:rPr lang="en-US" dirty="0" smtClean="0"/>
              <a:t>HICS</a:t>
            </a:r>
            <a:r>
              <a:rPr lang="fa-IR" dirty="0"/>
              <a:t>:</a:t>
            </a:r>
          </a:p>
        </p:txBody>
      </p:sp>
      <p:sp>
        <p:nvSpPr>
          <p:cNvPr id="3" name="Content Placeholder 2"/>
          <p:cNvSpPr>
            <a:spLocks noGrp="1"/>
          </p:cNvSpPr>
          <p:nvPr>
            <p:ph idx="1"/>
          </p:nvPr>
        </p:nvSpPr>
        <p:spPr>
          <a:xfrm>
            <a:off x="991674" y="2603500"/>
            <a:ext cx="10612192" cy="3416300"/>
          </a:xfrm>
        </p:spPr>
        <p:txBody>
          <a:bodyPr>
            <a:normAutofit/>
          </a:bodyPr>
          <a:lstStyle/>
          <a:p>
            <a:pPr algn="just"/>
            <a:r>
              <a:rPr lang="fa-IR" sz="2400" b="1" dirty="0" smtClean="0"/>
              <a:t>استراتژی پاسخ و فرماندهی.....................(درون سازمانی):قدرت و اختیار انتقال منابع دارد.</a:t>
            </a:r>
          </a:p>
          <a:p>
            <a:pPr algn="just"/>
            <a:r>
              <a:rPr lang="fa-IR" sz="2400" b="1" dirty="0" smtClean="0"/>
              <a:t>استراتژی هماهنگی............................(بین سازمانی) :تلاش در کنار دیگر سازمانها جهت رسیدن به هدف</a:t>
            </a:r>
            <a:endParaRPr lang="fa-IR" sz="2400" b="1" dirty="0"/>
          </a:p>
        </p:txBody>
      </p:sp>
    </p:spTree>
    <p:extLst>
      <p:ext uri="{BB962C8B-B14F-4D97-AF65-F5344CB8AC3E}">
        <p14:creationId xmlns:p14="http://schemas.microsoft.com/office/powerpoint/2010/main" val="1295175192"/>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p:cNvPicPr>
            <a:picLocks noChangeAspect="1"/>
          </p:cNvPicPr>
          <p:nvPr/>
        </p:nvPicPr>
        <p:blipFill>
          <a:blip r:embed="rId2"/>
          <a:stretch>
            <a:fillRect/>
          </a:stretch>
        </p:blipFill>
        <p:spPr>
          <a:xfrm>
            <a:off x="1" y="0"/>
            <a:ext cx="12192000" cy="7044480"/>
          </a:xfrm>
          <a:prstGeom prst="rect">
            <a:avLst/>
          </a:prstGeom>
        </p:spPr>
      </p:pic>
    </p:spTree>
    <p:extLst>
      <p:ext uri="{BB962C8B-B14F-4D97-AF65-F5344CB8AC3E}">
        <p14:creationId xmlns:p14="http://schemas.microsoft.com/office/powerpoint/2010/main" val="8975613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72" y="373488"/>
            <a:ext cx="10515600" cy="742458"/>
          </a:xfrm>
        </p:spPr>
        <p:txBody>
          <a:bodyPr/>
          <a:lstStyle/>
          <a:p>
            <a:pPr algn="r" rtl="1"/>
            <a:r>
              <a:rPr lang="fa-IR" dirty="0" smtClean="0"/>
              <a:t>سامانه هشدار سریع:</a:t>
            </a:r>
            <a:endParaRPr lang="fa-IR" dirty="0"/>
          </a:p>
        </p:txBody>
      </p:sp>
      <p:pic>
        <p:nvPicPr>
          <p:cNvPr id="4" name="Picture 3"/>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1439861414"/>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263" y="772733"/>
            <a:ext cx="10515600" cy="862885"/>
          </a:xfrm>
        </p:spPr>
        <p:txBody>
          <a:bodyPr>
            <a:normAutofit/>
          </a:bodyPr>
          <a:lstStyle/>
          <a:p>
            <a:pPr algn="r" rtl="1"/>
            <a:r>
              <a:rPr lang="fa-IR" sz="2800" b="1" dirty="0">
                <a:latin typeface="+mn-lt"/>
                <a:ea typeface="+mn-ea"/>
                <a:cs typeface="B Titr" panose="00000700000000000000" pitchFamily="2" charset="-78"/>
              </a:rPr>
              <a:t>تعین سطح حادثه:</a:t>
            </a:r>
          </a:p>
        </p:txBody>
      </p:sp>
      <p:sp>
        <p:nvSpPr>
          <p:cNvPr id="3" name="Content Placeholder 2"/>
          <p:cNvSpPr>
            <a:spLocks noGrp="1"/>
          </p:cNvSpPr>
          <p:nvPr>
            <p:ph idx="1"/>
          </p:nvPr>
        </p:nvSpPr>
        <p:spPr>
          <a:xfrm>
            <a:off x="735169" y="2070323"/>
            <a:ext cx="10515600" cy="4351338"/>
          </a:xfrm>
        </p:spPr>
        <p:txBody>
          <a:bodyPr>
            <a:noAutofit/>
          </a:bodyPr>
          <a:lstStyle/>
          <a:p>
            <a:pPr marL="0" indent="0" algn="r">
              <a:lnSpc>
                <a:spcPct val="200000"/>
              </a:lnSpc>
              <a:buNone/>
            </a:pPr>
            <a:r>
              <a:rPr lang="fa-IR" sz="1800" b="1" dirty="0">
                <a:cs typeface="B Titr" panose="00000700000000000000" pitchFamily="2" charset="-78"/>
              </a:rPr>
              <a:t>مسئولين بايد پيش از فعال نمودن برنامه، </a:t>
            </a:r>
            <a:r>
              <a:rPr lang="fa-IR" sz="1800" b="1" u="sng" dirty="0">
                <a:solidFill>
                  <a:srgbClr val="FF0000"/>
                </a:solidFill>
                <a:cs typeface="B Titr" panose="00000700000000000000" pitchFamily="2" charset="-78"/>
              </a:rPr>
              <a:t>شدت و وسعت حادثه را ارزيابي و </a:t>
            </a:r>
            <a:r>
              <a:rPr lang="fa-IR" sz="1800" b="1" u="sng" dirty="0" smtClean="0">
                <a:solidFill>
                  <a:srgbClr val="FF0000"/>
                </a:solidFill>
                <a:cs typeface="B Titr" panose="00000700000000000000" pitchFamily="2" charset="-78"/>
              </a:rPr>
              <a:t>براساس آن</a:t>
            </a:r>
            <a:r>
              <a:rPr lang="fa-IR" sz="1800" b="1" u="sng" dirty="0">
                <a:solidFill>
                  <a:srgbClr val="FF0000"/>
                </a:solidFill>
                <a:cs typeface="B Titr" panose="00000700000000000000" pitchFamily="2" charset="-78"/>
              </a:rPr>
              <a:t>، وسعت فعال كردن برنامه را تعيين و فعاليت هاي خود را تنظيم </a:t>
            </a:r>
            <a:r>
              <a:rPr lang="fa-IR" sz="1800" b="1" dirty="0" smtClean="0">
                <a:cs typeface="B Titr" panose="00000700000000000000" pitchFamily="2" charset="-78"/>
              </a:rPr>
              <a:t>نمايند.هر </a:t>
            </a:r>
            <a:r>
              <a:rPr lang="fa-IR" sz="1800" b="1" dirty="0">
                <a:cs typeface="B Titr" panose="00000700000000000000" pitchFamily="2" charset="-78"/>
              </a:rPr>
              <a:t>چند تصميم گيري در اين وضعيت معمولاً بايد به سرعت و با در اختيار </a:t>
            </a:r>
            <a:r>
              <a:rPr lang="fa-IR" sz="1800" b="1" dirty="0" smtClean="0">
                <a:cs typeface="B Titr" panose="00000700000000000000" pitchFamily="2" charset="-78"/>
              </a:rPr>
              <a:t>داشتن اطلاعات </a:t>
            </a:r>
            <a:r>
              <a:rPr lang="fa-IR" sz="1800" b="1" dirty="0">
                <a:cs typeface="B Titr" panose="00000700000000000000" pitchFamily="2" charset="-78"/>
              </a:rPr>
              <a:t>بسيار اندك صورت گيرد، اما درنهايت اين فرمانده </a:t>
            </a:r>
            <a:r>
              <a:rPr lang="fa-IR" sz="1800" b="1" dirty="0" smtClean="0">
                <a:cs typeface="B Titr" panose="00000700000000000000" pitchFamily="2" charset="-78"/>
              </a:rPr>
              <a:t> </a:t>
            </a:r>
            <a:r>
              <a:rPr lang="fa-IR" sz="1800" b="1" dirty="0">
                <a:cs typeface="B Titr" panose="00000700000000000000" pitchFamily="2" charset="-78"/>
              </a:rPr>
              <a:t>حادثه </a:t>
            </a:r>
            <a:r>
              <a:rPr lang="fa-IR" sz="1800" b="1" dirty="0" smtClean="0">
                <a:cs typeface="B Titr" panose="00000700000000000000" pitchFamily="2" charset="-78"/>
              </a:rPr>
              <a:t> </a:t>
            </a:r>
            <a:r>
              <a:rPr lang="fa-IR" sz="1800" b="1" dirty="0">
                <a:cs typeface="B Titr" panose="00000700000000000000" pitchFamily="2" charset="-78"/>
              </a:rPr>
              <a:t>بيمارستان </a:t>
            </a:r>
            <a:r>
              <a:rPr lang="fa-IR" sz="1800" b="1" dirty="0" smtClean="0">
                <a:cs typeface="B Titr" panose="00000700000000000000" pitchFamily="2" charset="-78"/>
              </a:rPr>
              <a:t>است كه </a:t>
            </a:r>
            <a:r>
              <a:rPr lang="fa-IR" sz="1800" b="1" dirty="0">
                <a:cs typeface="B Titr" panose="00000700000000000000" pitchFamily="2" charset="-78"/>
              </a:rPr>
              <a:t>بايد تصميم نهايي را اتخاذ نمايد . جمع آوري اطلاعات زير مي تواند به </a:t>
            </a:r>
            <a:r>
              <a:rPr lang="fa-IR" sz="1800" b="1" dirty="0" smtClean="0">
                <a:cs typeface="B Titr" panose="00000700000000000000" pitchFamily="2" charset="-78"/>
              </a:rPr>
              <a:t>اين تصميم </a:t>
            </a:r>
            <a:r>
              <a:rPr lang="fa-IR" sz="1800" b="1" dirty="0">
                <a:cs typeface="B Titr" panose="00000700000000000000" pitchFamily="2" charset="-78"/>
              </a:rPr>
              <a:t>گيري كمك </a:t>
            </a:r>
            <a:r>
              <a:rPr lang="fa-IR" sz="1800" b="1" dirty="0" smtClean="0">
                <a:cs typeface="B Titr" panose="00000700000000000000" pitchFamily="2" charset="-78"/>
              </a:rPr>
              <a:t>كند:(معیارهای تعین سطح حادثه)</a:t>
            </a:r>
            <a:endParaRPr lang="fa-IR" sz="1800" b="1" dirty="0">
              <a:cs typeface="B Titr" panose="00000700000000000000" pitchFamily="2" charset="-78"/>
            </a:endParaRPr>
          </a:p>
          <a:p>
            <a:pPr marL="0" indent="0" algn="r">
              <a:lnSpc>
                <a:spcPct val="100000"/>
              </a:lnSpc>
              <a:buNone/>
            </a:pPr>
            <a:r>
              <a:rPr lang="fa-IR" sz="1800" b="1" dirty="0" smtClean="0">
                <a:solidFill>
                  <a:srgbClr val="FF0000"/>
                </a:solidFill>
                <a:cs typeface="B Titr" panose="00000700000000000000" pitchFamily="2" charset="-78"/>
              </a:rPr>
              <a:t>1- برآوردي از تعداد قربانيان</a:t>
            </a:r>
          </a:p>
          <a:p>
            <a:pPr marL="0" indent="0" algn="r">
              <a:lnSpc>
                <a:spcPct val="100000"/>
              </a:lnSpc>
              <a:buNone/>
            </a:pPr>
            <a:r>
              <a:rPr lang="fa-IR" sz="1800" b="1" dirty="0" smtClean="0">
                <a:solidFill>
                  <a:srgbClr val="FF0000"/>
                </a:solidFill>
                <a:cs typeface="B Titr" panose="00000700000000000000" pitchFamily="2" charset="-78"/>
              </a:rPr>
              <a:t>2- برآوردي از شدت بيماري يا جراحت قربانيان</a:t>
            </a:r>
          </a:p>
          <a:p>
            <a:pPr marL="0" indent="0" algn="r">
              <a:lnSpc>
                <a:spcPct val="100000"/>
              </a:lnSpc>
              <a:buNone/>
            </a:pPr>
            <a:r>
              <a:rPr lang="fa-IR" sz="1800" b="1" dirty="0" smtClean="0">
                <a:solidFill>
                  <a:srgbClr val="FF0000"/>
                </a:solidFill>
                <a:cs typeface="B Titr" panose="00000700000000000000" pitchFamily="2" charset="-78"/>
              </a:rPr>
              <a:t>3- توان كنوني بخش اورژانس ، پرسنل و تجهيزات</a:t>
            </a:r>
          </a:p>
          <a:p>
            <a:pPr marL="0" indent="0" algn="r">
              <a:lnSpc>
                <a:spcPct val="100000"/>
              </a:lnSpc>
              <a:buNone/>
            </a:pPr>
            <a:r>
              <a:rPr lang="fa-IR" sz="1800" b="1" dirty="0" smtClean="0">
                <a:solidFill>
                  <a:srgbClr val="FF0000"/>
                </a:solidFill>
                <a:cs typeface="B Titr" panose="00000700000000000000" pitchFamily="2" charset="-78"/>
              </a:rPr>
              <a:t>4- تعداد پرسنل حاضر در بيمارستان</a:t>
            </a:r>
          </a:p>
          <a:p>
            <a:pPr marL="0" indent="0" algn="r">
              <a:lnSpc>
                <a:spcPct val="100000"/>
              </a:lnSpc>
              <a:buNone/>
            </a:pPr>
            <a:r>
              <a:rPr lang="fa-IR" sz="1800" b="1" dirty="0" smtClean="0">
                <a:solidFill>
                  <a:srgbClr val="FF0000"/>
                </a:solidFill>
                <a:cs typeface="B Titr" panose="00000700000000000000" pitchFamily="2" charset="-78"/>
              </a:rPr>
              <a:t>5- تعداد پرسنل حاضر در اتاق عمل ها و بخش هاي مراقبت ويژه</a:t>
            </a:r>
          </a:p>
          <a:p>
            <a:pPr marL="0" indent="0" algn="r">
              <a:lnSpc>
                <a:spcPct val="100000"/>
              </a:lnSpc>
              <a:buNone/>
            </a:pPr>
            <a:r>
              <a:rPr lang="fa-IR" sz="1800" b="1" dirty="0" smtClean="0">
                <a:solidFill>
                  <a:srgbClr val="FF0000"/>
                </a:solidFill>
                <a:cs typeface="B Titr" panose="00000700000000000000" pitchFamily="2" charset="-78"/>
              </a:rPr>
              <a:t>6- نياز قربانيان به درمان هاي تخصصي مانند مصدومين ناشي از اشعه هاي پرتوزا</a:t>
            </a:r>
          </a:p>
          <a:p>
            <a:pPr marL="0" indent="0" algn="r">
              <a:lnSpc>
                <a:spcPct val="100000"/>
              </a:lnSpc>
              <a:buNone/>
            </a:pPr>
            <a:r>
              <a:rPr lang="fa-IR" sz="1800" b="1" dirty="0" smtClean="0">
                <a:solidFill>
                  <a:srgbClr val="FF0000"/>
                </a:solidFill>
                <a:cs typeface="B Titr" panose="00000700000000000000" pitchFamily="2" charset="-78"/>
              </a:rPr>
              <a:t>7- شرايط خاص بيمارستان مانند بيمارستان تخليه شده يا در حال تخليه و نيز اشباع بيمارستان از قربانيان</a:t>
            </a:r>
          </a:p>
          <a:p>
            <a:pPr marL="0" indent="0" algn="r">
              <a:lnSpc>
                <a:spcPct val="100000"/>
              </a:lnSpc>
              <a:buNone/>
            </a:pPr>
            <a:r>
              <a:rPr lang="fa-IR" sz="1800" b="1" dirty="0" smtClean="0">
                <a:solidFill>
                  <a:srgbClr val="FF0000"/>
                </a:solidFill>
                <a:cs typeface="B Titr" panose="00000700000000000000" pitchFamily="2" charset="-78"/>
              </a:rPr>
              <a:t>8- كسب اطلاع از روند روبه گسترش و يا توقف حادثه</a:t>
            </a:r>
            <a:endParaRPr lang="fa-IR" sz="1800" b="1" dirty="0">
              <a:solidFill>
                <a:srgbClr val="FF0000"/>
              </a:solidFill>
              <a:cs typeface="B Titr" panose="00000700000000000000" pitchFamily="2" charset="-78"/>
            </a:endParaRPr>
          </a:p>
        </p:txBody>
      </p:sp>
    </p:spTree>
    <p:extLst>
      <p:ext uri="{BB962C8B-B14F-4D97-AF65-F5344CB8AC3E}">
        <p14:creationId xmlns:p14="http://schemas.microsoft.com/office/powerpoint/2010/main" val="1562534529"/>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078" y="870637"/>
            <a:ext cx="8761413" cy="706964"/>
          </a:xfrm>
        </p:spPr>
        <p:txBody>
          <a:bodyPr>
            <a:normAutofit/>
          </a:bodyPr>
          <a:lstStyle/>
          <a:p>
            <a:pPr algn="r">
              <a:lnSpc>
                <a:spcPct val="200000"/>
              </a:lnSpc>
              <a:spcBef>
                <a:spcPts val="1000"/>
              </a:spcBef>
            </a:pPr>
            <a:r>
              <a:rPr lang="fa-IR" sz="2000" b="1" dirty="0">
                <a:latin typeface="+mn-lt"/>
                <a:ea typeface="+mn-ea"/>
                <a:cs typeface="B Titr" panose="00000700000000000000" pitchFamily="2" charset="-78"/>
              </a:rPr>
              <a:t>مشخصات يك خبر قابل اعتماد شامل موارد زيراست:</a:t>
            </a:r>
          </a:p>
        </p:txBody>
      </p:sp>
      <p:sp>
        <p:nvSpPr>
          <p:cNvPr id="3" name="Content Placeholder 2"/>
          <p:cNvSpPr>
            <a:spLocks noGrp="1"/>
          </p:cNvSpPr>
          <p:nvPr>
            <p:ph idx="1"/>
          </p:nvPr>
        </p:nvSpPr>
        <p:spPr/>
        <p:txBody>
          <a:bodyPr>
            <a:normAutofit/>
          </a:bodyPr>
          <a:lstStyle/>
          <a:p>
            <a:pPr marL="0" indent="0" algn="r">
              <a:lnSpc>
                <a:spcPct val="200000"/>
              </a:lnSpc>
              <a:buNone/>
            </a:pPr>
            <a:r>
              <a:rPr lang="fa-IR" sz="2400" b="1" dirty="0">
                <a:solidFill>
                  <a:srgbClr val="FF0000"/>
                </a:solidFill>
                <a:cs typeface="B Titr" panose="00000700000000000000" pitchFamily="2" charset="-78"/>
              </a:rPr>
              <a:t>1- معتبر و قابل استناد باشد.</a:t>
            </a:r>
          </a:p>
          <a:p>
            <a:pPr marL="0" indent="0" algn="r">
              <a:lnSpc>
                <a:spcPct val="200000"/>
              </a:lnSpc>
              <a:buNone/>
            </a:pPr>
            <a:r>
              <a:rPr lang="fa-IR" sz="2400" b="1" dirty="0" smtClean="0">
                <a:solidFill>
                  <a:srgbClr val="FF0000"/>
                </a:solidFill>
                <a:cs typeface="B Titr" panose="00000700000000000000" pitchFamily="2" charset="-78"/>
              </a:rPr>
              <a:t>2 - </a:t>
            </a:r>
            <a:r>
              <a:rPr lang="fa-IR" sz="2400" b="1" dirty="0">
                <a:solidFill>
                  <a:srgbClr val="FF0000"/>
                </a:solidFill>
                <a:cs typeface="B Titr" panose="00000700000000000000" pitchFamily="2" charset="-78"/>
              </a:rPr>
              <a:t>مشخص و واضح باشد.</a:t>
            </a:r>
          </a:p>
        </p:txBody>
      </p:sp>
    </p:spTree>
    <p:extLst>
      <p:ext uri="{BB962C8B-B14F-4D97-AF65-F5344CB8AC3E}">
        <p14:creationId xmlns:p14="http://schemas.microsoft.com/office/powerpoint/2010/main" val="1167318769"/>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684" y="973668"/>
            <a:ext cx="8761413" cy="706964"/>
          </a:xfrm>
        </p:spPr>
        <p:txBody>
          <a:bodyPr>
            <a:normAutofit/>
          </a:bodyPr>
          <a:lstStyle/>
          <a:p>
            <a:pPr algn="r" rtl="1">
              <a:spcBef>
                <a:spcPts val="1000"/>
              </a:spcBef>
            </a:pPr>
            <a:r>
              <a:rPr lang="fa-IR" sz="2400" b="1" dirty="0">
                <a:latin typeface="+mn-lt"/>
                <a:ea typeface="+mn-ea"/>
                <a:cs typeface="B Titr" panose="00000700000000000000" pitchFamily="2" charset="-78"/>
              </a:rPr>
              <a:t>يك خبر يا پيام خوب حاوي اطلاعات زير است:</a:t>
            </a:r>
          </a:p>
        </p:txBody>
      </p:sp>
      <p:sp>
        <p:nvSpPr>
          <p:cNvPr id="3" name="Content Placeholder 2"/>
          <p:cNvSpPr>
            <a:spLocks noGrp="1"/>
          </p:cNvSpPr>
          <p:nvPr>
            <p:ph idx="1"/>
          </p:nvPr>
        </p:nvSpPr>
        <p:spPr>
          <a:xfrm>
            <a:off x="837127" y="2423196"/>
            <a:ext cx="10367493" cy="4254500"/>
          </a:xfrm>
        </p:spPr>
        <p:txBody>
          <a:bodyPr>
            <a:noAutofit/>
          </a:bodyPr>
          <a:lstStyle/>
          <a:p>
            <a:pPr marL="0" indent="0" algn="just" rtl="1">
              <a:buNone/>
            </a:pPr>
            <a:r>
              <a:rPr lang="fa-IR" sz="1600" b="1" dirty="0">
                <a:solidFill>
                  <a:srgbClr val="FF0000"/>
                </a:solidFill>
                <a:cs typeface="B Titr" panose="00000700000000000000" pitchFamily="2" charset="-78"/>
              </a:rPr>
              <a:t>1- نوع حوادث و فوريت ها مانند زلزله، انفجار، سيل، آوار و آتش سوزي را مشخص كند.</a:t>
            </a:r>
          </a:p>
          <a:p>
            <a:pPr marL="0" indent="0" algn="just" rtl="1">
              <a:buNone/>
            </a:pPr>
            <a:r>
              <a:rPr lang="fa-IR" sz="1600" b="1" dirty="0">
                <a:solidFill>
                  <a:srgbClr val="FF0000"/>
                </a:solidFill>
                <a:cs typeface="B Titr" panose="00000700000000000000" pitchFamily="2" charset="-78"/>
              </a:rPr>
              <a:t>2- عامل حادثه و فوريت نظير لرزش زمين، بم گذاري يا انفجار مخزن تحت فشار به دنبال</a:t>
            </a:r>
          </a:p>
          <a:p>
            <a:pPr marL="0" indent="0" algn="just" rtl="1">
              <a:buNone/>
            </a:pPr>
            <a:r>
              <a:rPr lang="fa-IR" sz="1600" b="1" dirty="0">
                <a:solidFill>
                  <a:srgbClr val="FF0000"/>
                </a:solidFill>
                <a:cs typeface="B Titr" panose="00000700000000000000" pitchFamily="2" charset="-78"/>
              </a:rPr>
              <a:t>سهل انگاري را مشخص كند.</a:t>
            </a:r>
          </a:p>
          <a:p>
            <a:pPr marL="0" indent="0" algn="just" rtl="1">
              <a:buNone/>
            </a:pPr>
            <a:r>
              <a:rPr lang="fa-IR" sz="1600" b="1" dirty="0">
                <a:solidFill>
                  <a:srgbClr val="FF0000"/>
                </a:solidFill>
                <a:cs typeface="B Titr" panose="00000700000000000000" pitchFamily="2" charset="-78"/>
              </a:rPr>
              <a:t>3- محل وقوع حادثه و فوريت را اعلام نمايد.</a:t>
            </a:r>
          </a:p>
          <a:p>
            <a:pPr marL="0" indent="0" algn="just" rtl="1">
              <a:buNone/>
            </a:pPr>
            <a:r>
              <a:rPr lang="fa-IR" sz="1600" b="1" dirty="0">
                <a:solidFill>
                  <a:srgbClr val="FF0000"/>
                </a:solidFill>
                <a:cs typeface="B Titr" panose="00000700000000000000" pitchFamily="2" charset="-78"/>
              </a:rPr>
              <a:t>4-تعداد افراد آسيب ديده را گزارش كند.</a:t>
            </a:r>
          </a:p>
          <a:p>
            <a:pPr marL="0" indent="0" algn="just" rtl="1">
              <a:buNone/>
            </a:pPr>
            <a:r>
              <a:rPr lang="fa-IR" sz="1600" b="1" dirty="0">
                <a:solidFill>
                  <a:srgbClr val="FF0000"/>
                </a:solidFill>
                <a:cs typeface="B Titr" panose="00000700000000000000" pitchFamily="2" charset="-78"/>
              </a:rPr>
              <a:t>5-انواع آسيب هاي وارده را مانند مسموميت به دنبال نشت گازسمي، سوختگي و ماندن زير</a:t>
            </a:r>
          </a:p>
          <a:p>
            <a:pPr marL="0" indent="0" algn="just" rtl="1">
              <a:buNone/>
            </a:pPr>
            <a:r>
              <a:rPr lang="fa-IR" sz="1600" b="1" dirty="0">
                <a:solidFill>
                  <a:srgbClr val="FF0000"/>
                </a:solidFill>
                <a:cs typeface="B Titr" panose="00000700000000000000" pitchFamily="2" charset="-78"/>
              </a:rPr>
              <a:t>آوار بيان كند.</a:t>
            </a:r>
          </a:p>
          <a:p>
            <a:pPr marL="0" indent="0" algn="just" rtl="1">
              <a:buNone/>
            </a:pPr>
            <a:r>
              <a:rPr lang="fa-IR" sz="1600" b="1" dirty="0">
                <a:solidFill>
                  <a:srgbClr val="FF0000"/>
                </a:solidFill>
                <a:cs typeface="B Titr" panose="00000700000000000000" pitchFamily="2" charset="-78"/>
              </a:rPr>
              <a:t>6- نوع اقداماتي كه بايد انجام شود تا بيمارستان خود را آماده ي پاسخ گويي نمايد ، مشخص</a:t>
            </a:r>
          </a:p>
          <a:p>
            <a:pPr marL="0" indent="0" algn="just" rtl="1">
              <a:buNone/>
            </a:pPr>
            <a:r>
              <a:rPr lang="fa-IR" sz="1600" b="1" dirty="0">
                <a:solidFill>
                  <a:srgbClr val="FF0000"/>
                </a:solidFill>
                <a:cs typeface="B Titr" panose="00000700000000000000" pitchFamily="2" charset="-78"/>
              </a:rPr>
              <a:t>كند.</a:t>
            </a:r>
          </a:p>
          <a:p>
            <a:pPr marL="0" indent="0" algn="just" rtl="1">
              <a:buNone/>
            </a:pPr>
            <a:r>
              <a:rPr lang="fa-IR" sz="1600" b="1" dirty="0">
                <a:solidFill>
                  <a:srgbClr val="FF0000"/>
                </a:solidFill>
                <a:cs typeface="B Titr" panose="00000700000000000000" pitchFamily="2" charset="-78"/>
              </a:rPr>
              <a:t>7-زمان تقريبيِ رسيدن اولين آمبولانس به بيمارستان را گزارش نمايد.</a:t>
            </a:r>
          </a:p>
          <a:p>
            <a:pPr marL="0" indent="0" algn="just" rtl="1">
              <a:buNone/>
            </a:pPr>
            <a:r>
              <a:rPr lang="fa-IR" sz="1600" b="1" dirty="0">
                <a:solidFill>
                  <a:srgbClr val="FF0000"/>
                </a:solidFill>
                <a:cs typeface="B Titr" panose="00000700000000000000" pitchFamily="2" charset="-78"/>
              </a:rPr>
              <a:t>8- مشخص كند كه آيا بحران متوقف شده يا رو به گسترش است.</a:t>
            </a:r>
          </a:p>
        </p:txBody>
      </p:sp>
    </p:spTree>
    <p:extLst>
      <p:ext uri="{BB962C8B-B14F-4D97-AF65-F5344CB8AC3E}">
        <p14:creationId xmlns:p14="http://schemas.microsoft.com/office/powerpoint/2010/main" val="221182206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409126" y="2500469"/>
            <a:ext cx="6554833" cy="3416300"/>
          </a:xfrm>
        </p:spPr>
        <p:txBody>
          <a:bodyPr>
            <a:normAutofit/>
          </a:bodyPr>
          <a:lstStyle/>
          <a:p>
            <a:pPr algn="just"/>
            <a:r>
              <a:rPr lang="fa-IR" sz="2667" b="1" dirty="0">
                <a:cs typeface="B Nazanin" panose="00000400000000000000" pitchFamily="2" charset="-78"/>
              </a:rPr>
              <a:t>بعبارت دیگر بحران عبارتست از عدم انطباق بین</a:t>
            </a:r>
            <a:r>
              <a:rPr lang="fa-IR" sz="2667" b="1" u="sng" dirty="0">
                <a:solidFill>
                  <a:srgbClr val="FF0000"/>
                </a:solidFill>
                <a:cs typeface="B Nazanin" panose="00000400000000000000" pitchFamily="2" charset="-78"/>
              </a:rPr>
              <a:t> نیاز </a:t>
            </a:r>
            <a:r>
              <a:rPr lang="fa-IR" sz="2667" b="1" dirty="0">
                <a:cs typeface="B Nazanin" panose="00000400000000000000" pitchFamily="2" charset="-78"/>
              </a:rPr>
              <a:t>ها و </a:t>
            </a:r>
            <a:r>
              <a:rPr lang="fa-IR" sz="2667" b="1" u="sng" dirty="0" smtClean="0">
                <a:solidFill>
                  <a:srgbClr val="FF0000"/>
                </a:solidFill>
                <a:cs typeface="B Nazanin" panose="00000400000000000000" pitchFamily="2" charset="-78"/>
              </a:rPr>
              <a:t>منابع</a:t>
            </a:r>
            <a:r>
              <a:rPr lang="fa-IR" sz="2667" b="1" dirty="0">
                <a:cs typeface="B Nazanin" panose="00000400000000000000" pitchFamily="2" charset="-78"/>
              </a:rPr>
              <a:t>.</a:t>
            </a:r>
          </a:p>
          <a:p>
            <a:pPr algn="just"/>
            <a:r>
              <a:rPr lang="fa-IR" sz="2667" b="1" dirty="0">
                <a:cs typeface="B Nazanin" panose="00000400000000000000" pitchFamily="2" charset="-78"/>
              </a:rPr>
              <a:t>در شرایط عادی،بین نیاز های جامعه و منابع موجود توازن برقرار است.</a:t>
            </a:r>
          </a:p>
          <a:p>
            <a:pPr algn="just"/>
            <a:r>
              <a:rPr lang="fa-IR" sz="2667" b="1" dirty="0">
                <a:cs typeface="B Nazanin" panose="00000400000000000000" pitchFamily="2" charset="-78"/>
              </a:rPr>
              <a:t>اما با بروز شرایط بحرانی و حوادث طبیعی و غیر طبیعی همچون زلزله،سیل و..</a:t>
            </a:r>
          </a:p>
          <a:p>
            <a:pPr algn="just"/>
            <a:r>
              <a:rPr lang="fa-IR" sz="2667" b="1" dirty="0">
                <a:cs typeface="B Nazanin" panose="00000400000000000000" pitchFamily="2" charset="-78"/>
              </a:rPr>
              <a:t>دیگر شاهد توازن بین نیازها و منابع نخواهیم بود.</a:t>
            </a:r>
          </a:p>
        </p:txBody>
      </p:sp>
      <p:pic>
        <p:nvPicPr>
          <p:cNvPr id="6" name="Picture 5"/>
          <p:cNvPicPr>
            <a:picLocks noChangeAspect="1"/>
          </p:cNvPicPr>
          <p:nvPr/>
        </p:nvPicPr>
        <p:blipFill>
          <a:blip r:embed="rId2"/>
          <a:stretch>
            <a:fillRect/>
          </a:stretch>
        </p:blipFill>
        <p:spPr>
          <a:xfrm>
            <a:off x="141667" y="2500469"/>
            <a:ext cx="5130201" cy="3913210"/>
          </a:xfrm>
          <a:prstGeom prst="rect">
            <a:avLst/>
          </a:prstGeom>
        </p:spPr>
      </p:pic>
    </p:spTree>
    <p:extLst>
      <p:ext uri="{BB962C8B-B14F-4D97-AF65-F5344CB8AC3E}">
        <p14:creationId xmlns:p14="http://schemas.microsoft.com/office/powerpoint/2010/main" val="1711999068"/>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946900"/>
          </a:xfrm>
          <a:prstGeom prst="rect">
            <a:avLst/>
          </a:prstGeom>
        </p:spPr>
      </p:pic>
    </p:spTree>
    <p:extLst>
      <p:ext uri="{BB962C8B-B14F-4D97-AF65-F5344CB8AC3E}">
        <p14:creationId xmlns:p14="http://schemas.microsoft.com/office/powerpoint/2010/main" val="21912409"/>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7048500"/>
          </a:xfrm>
          <a:prstGeom prst="rect">
            <a:avLst/>
          </a:prstGeom>
        </p:spPr>
      </p:pic>
    </p:spTree>
    <p:extLst>
      <p:ext uri="{BB962C8B-B14F-4D97-AF65-F5344CB8AC3E}">
        <p14:creationId xmlns:p14="http://schemas.microsoft.com/office/powerpoint/2010/main" val="1171608600"/>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p:cNvPicPr>
            <a:picLocks noChangeAspect="1"/>
          </p:cNvPicPr>
          <p:nvPr/>
        </p:nvPicPr>
        <p:blipFill>
          <a:blip r:embed="rId2"/>
          <a:stretch>
            <a:fillRect/>
          </a:stretch>
        </p:blipFill>
        <p:spPr>
          <a:xfrm>
            <a:off x="1" y="-86881"/>
            <a:ext cx="12192000" cy="7031761"/>
          </a:xfrm>
          <a:prstGeom prst="rect">
            <a:avLst/>
          </a:prstGeom>
        </p:spPr>
      </p:pic>
    </p:spTree>
    <p:extLst>
      <p:ext uri="{BB962C8B-B14F-4D97-AF65-F5344CB8AC3E}">
        <p14:creationId xmlns:p14="http://schemas.microsoft.com/office/powerpoint/2010/main" val="16882655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103084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p:cNvPicPr>
            <a:picLocks noChangeAspect="1"/>
          </p:cNvPicPr>
          <p:nvPr/>
        </p:nvPicPr>
        <p:blipFill>
          <a:blip r:embed="rId2"/>
          <a:stretch>
            <a:fillRect/>
          </a:stretch>
        </p:blipFill>
        <p:spPr>
          <a:xfrm>
            <a:off x="1" y="-52021"/>
            <a:ext cx="12192000" cy="6962041"/>
          </a:xfrm>
          <a:prstGeom prst="rect">
            <a:avLst/>
          </a:prstGeom>
        </p:spPr>
      </p:pic>
    </p:spTree>
    <p:extLst>
      <p:ext uri="{BB962C8B-B14F-4D97-AF65-F5344CB8AC3E}">
        <p14:creationId xmlns:p14="http://schemas.microsoft.com/office/powerpoint/2010/main" val="37238207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p:cNvPicPr>
            <a:picLocks noChangeAspect="1"/>
          </p:cNvPicPr>
          <p:nvPr/>
        </p:nvPicPr>
        <p:blipFill>
          <a:blip r:embed="rId2"/>
          <a:stretch>
            <a:fillRect/>
          </a:stretch>
        </p:blipFill>
        <p:spPr>
          <a:xfrm>
            <a:off x="1" y="0"/>
            <a:ext cx="12192000" cy="6924960"/>
          </a:xfrm>
          <a:prstGeom prst="rect">
            <a:avLst/>
          </a:prstGeom>
        </p:spPr>
      </p:pic>
    </p:spTree>
    <p:extLst>
      <p:ext uri="{BB962C8B-B14F-4D97-AF65-F5344CB8AC3E}">
        <p14:creationId xmlns:p14="http://schemas.microsoft.com/office/powerpoint/2010/main" val="821675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9577897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2581688" y="854640"/>
            <a:ext cx="7772703" cy="89504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7086" tIns="43543" rIns="87086" bIns="43543" numCol="1" rtlCol="0" anchor="t" anchorCtr="0" compatLnSpc="1">
            <a:prstTxWarp prst="textNoShape">
              <a:avLst/>
            </a:prstTxWarp>
            <a:noAutofit/>
          </a:bodyPr>
          <a:lstStyle/>
          <a:p>
            <a:pPr algn="r" eaLnBrk="1" hangingPunct="1"/>
            <a:r>
              <a:rPr lang="fa-IR" altLang="ja-JP" sz="2476" dirty="0">
                <a:cs typeface="B Titr" panose="00000700000000000000" pitchFamily="2" charset="-78"/>
              </a:rPr>
              <a:t>تخل</a:t>
            </a:r>
            <a:r>
              <a:rPr lang="ar-SA" altLang="ja-JP" sz="2476" dirty="0">
                <a:cs typeface="B Titr" panose="00000700000000000000" pitchFamily="2" charset="-78"/>
              </a:rPr>
              <a:t>ي</a:t>
            </a:r>
            <a:r>
              <a:rPr lang="fa-IR" altLang="ja-JP" sz="2476" dirty="0">
                <a:cs typeface="B Titr" panose="00000700000000000000" pitchFamily="2" charset="-78"/>
              </a:rPr>
              <a:t>ه اضطرار</a:t>
            </a:r>
            <a:r>
              <a:rPr lang="ar-SA" altLang="ja-JP" sz="2476" dirty="0">
                <a:cs typeface="B Titr" panose="00000700000000000000" pitchFamily="2" charset="-78"/>
              </a:rPr>
              <a:t>ي</a:t>
            </a:r>
            <a:r>
              <a:rPr lang="fa-IR" altLang="ja-JP" sz="2476" dirty="0">
                <a:cs typeface="B Titr" panose="00000700000000000000" pitchFamily="2" charset="-78"/>
              </a:rPr>
              <a:t> و </a:t>
            </a:r>
            <a:r>
              <a:rPr lang="ar-SA" altLang="fa-IR" sz="2476" dirty="0">
                <a:cs typeface="B Titr" panose="00000700000000000000" pitchFamily="2" charset="-78"/>
              </a:rPr>
              <a:t>تجمع در محل هاي امن از پيش تعيين شده</a:t>
            </a:r>
            <a:endParaRPr lang="en-US" altLang="fa-IR" sz="2476" dirty="0">
              <a:cs typeface="B Titr" panose="00000700000000000000" pitchFamily="2" charset="-78"/>
            </a:endParaRPr>
          </a:p>
        </p:txBody>
      </p:sp>
      <p:sp>
        <p:nvSpPr>
          <p:cNvPr id="65539" name="Rectangle 3"/>
          <p:cNvSpPr>
            <a:spLocks noChangeArrowheads="1"/>
          </p:cNvSpPr>
          <p:nvPr/>
        </p:nvSpPr>
        <p:spPr bwMode="auto">
          <a:xfrm>
            <a:off x="3078994" y="2402417"/>
            <a:ext cx="5073952" cy="1918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2" tIns="46511" rIns="93022" bIns="46511"/>
          <a:lstStyle>
            <a:lvl1pPr marL="366713" indent="-366713" defTabSz="977900" eaLnBrk="0" hangingPunct="0">
              <a:defRPr>
                <a:solidFill>
                  <a:schemeClr val="tx1"/>
                </a:solidFill>
                <a:latin typeface="Arial" panose="020B0604020202020204" pitchFamily="34" charset="0"/>
                <a:cs typeface="B Nazanin" panose="00000400000000000000" pitchFamily="2" charset="-78"/>
              </a:defRPr>
            </a:lvl1pPr>
            <a:lvl2pPr marL="742950" indent="-285750" defTabSz="977900" eaLnBrk="0" hangingPunct="0">
              <a:defRPr>
                <a:solidFill>
                  <a:schemeClr val="tx1"/>
                </a:solidFill>
                <a:latin typeface="Arial" panose="020B0604020202020204" pitchFamily="34" charset="0"/>
                <a:cs typeface="B Nazanin" panose="00000400000000000000" pitchFamily="2" charset="-78"/>
              </a:defRPr>
            </a:lvl2pPr>
            <a:lvl3pPr marL="1143000" indent="-228600" defTabSz="977900" eaLnBrk="0" hangingPunct="0">
              <a:defRPr>
                <a:solidFill>
                  <a:schemeClr val="tx1"/>
                </a:solidFill>
                <a:latin typeface="Arial" panose="020B0604020202020204" pitchFamily="34" charset="0"/>
                <a:cs typeface="B Nazanin" panose="00000400000000000000" pitchFamily="2" charset="-78"/>
              </a:defRPr>
            </a:lvl3pPr>
            <a:lvl4pPr marL="1600200" indent="-228600" defTabSz="977900" eaLnBrk="0" hangingPunct="0">
              <a:defRPr>
                <a:solidFill>
                  <a:schemeClr val="tx1"/>
                </a:solidFill>
                <a:latin typeface="Arial" panose="020B0604020202020204" pitchFamily="34" charset="0"/>
                <a:cs typeface="B Nazanin" panose="00000400000000000000" pitchFamily="2" charset="-78"/>
              </a:defRPr>
            </a:lvl4pPr>
            <a:lvl5pPr marL="2057400" indent="-228600" defTabSz="977900" eaLnBrk="0" hangingPunct="0">
              <a:defRPr>
                <a:solidFill>
                  <a:schemeClr val="tx1"/>
                </a:solidFill>
                <a:latin typeface="Arial" panose="020B0604020202020204" pitchFamily="34" charset="0"/>
                <a:cs typeface="B Nazanin" panose="00000400000000000000" pitchFamily="2" charset="-78"/>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rtl="1" eaLnBrk="1" hangingPunct="1">
              <a:spcBef>
                <a:spcPct val="20000"/>
              </a:spcBef>
              <a:buClr>
                <a:schemeClr val="folHlink"/>
              </a:buClr>
              <a:buSzPct val="110000"/>
            </a:pPr>
            <a:endParaRPr lang="fa-IR" altLang="fa-IR" sz="1905" b="1"/>
          </a:p>
        </p:txBody>
      </p:sp>
      <p:sp>
        <p:nvSpPr>
          <p:cNvPr id="65540" name="Rectangle 4"/>
          <p:cNvSpPr>
            <a:spLocks noChangeArrowheads="1"/>
          </p:cNvSpPr>
          <p:nvPr/>
        </p:nvSpPr>
        <p:spPr bwMode="auto">
          <a:xfrm>
            <a:off x="2392590" y="2577384"/>
            <a:ext cx="7612440" cy="3291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2" tIns="46511" rIns="93022" bIns="46511"/>
          <a:lstStyle>
            <a:lvl1pPr eaLnBrk="0" hangingPunct="0">
              <a:defRPr>
                <a:solidFill>
                  <a:schemeClr val="tx1"/>
                </a:solidFill>
                <a:latin typeface="Arial" panose="020B0604020202020204" pitchFamily="34" charset="0"/>
                <a:cs typeface="B Nazanin" panose="00000400000000000000" pitchFamily="2" charset="-78"/>
              </a:defRPr>
            </a:lvl1pPr>
            <a:lvl2pPr marL="742950" indent="-285750" eaLnBrk="0" hangingPunct="0">
              <a:defRPr>
                <a:solidFill>
                  <a:schemeClr val="tx1"/>
                </a:solidFill>
                <a:latin typeface="Arial" panose="020B0604020202020204" pitchFamily="34" charset="0"/>
                <a:cs typeface="B Nazanin" panose="00000400000000000000" pitchFamily="2" charset="-78"/>
              </a:defRPr>
            </a:lvl2pPr>
            <a:lvl3pPr marL="1143000" indent="-228600" eaLnBrk="0" hangingPunct="0">
              <a:defRPr>
                <a:solidFill>
                  <a:schemeClr val="tx1"/>
                </a:solidFill>
                <a:latin typeface="Arial" panose="020B0604020202020204" pitchFamily="34" charset="0"/>
                <a:cs typeface="B Nazanin" panose="00000400000000000000" pitchFamily="2" charset="-78"/>
              </a:defRPr>
            </a:lvl3pPr>
            <a:lvl4pPr marL="1600200" indent="-228600" eaLnBrk="0" hangingPunct="0">
              <a:defRPr>
                <a:solidFill>
                  <a:schemeClr val="tx1"/>
                </a:solidFill>
                <a:latin typeface="Arial" panose="020B0604020202020204" pitchFamily="34" charset="0"/>
                <a:cs typeface="B Nazanin" panose="00000400000000000000" pitchFamily="2" charset="-78"/>
              </a:defRPr>
            </a:lvl4pPr>
            <a:lvl5pPr marL="2057400" indent="-228600" eaLnBrk="0" hangingPunct="0">
              <a:defRPr>
                <a:solidFill>
                  <a:schemeClr val="tx1"/>
                </a:solidFill>
                <a:latin typeface="Arial" panose="020B0604020202020204" pitchFamily="34" charset="0"/>
                <a:cs typeface="B Nazanin" panose="00000400000000000000" pitchFamily="2" charset="-78"/>
              </a:defRPr>
            </a:lvl5pPr>
            <a:lvl6pPr marL="25146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lnSpc>
                <a:spcPct val="135000"/>
              </a:lnSpc>
              <a:spcBef>
                <a:spcPct val="20000"/>
              </a:spcBef>
              <a:buClr>
                <a:schemeClr val="folHlink"/>
              </a:buClr>
              <a:buSzPct val="90000"/>
              <a:buFont typeface="Wingdings" panose="05000000000000000000" pitchFamily="2" charset="2"/>
              <a:buNone/>
            </a:pPr>
            <a:r>
              <a:rPr lang="ar-SA" altLang="fa-IR" sz="2800" dirty="0"/>
              <a:t>در هنگام بروز يك وضعيت اضطراري لازم است كه افراد غير مسوول در </a:t>
            </a:r>
            <a:r>
              <a:rPr lang="ar-SA" altLang="fa-IR" sz="2800" dirty="0">
                <a:solidFill>
                  <a:srgbClr val="FF0000"/>
                </a:solidFill>
              </a:rPr>
              <a:t>محل هاي امن </a:t>
            </a:r>
            <a:r>
              <a:rPr lang="ar-SA" altLang="fa-IR" sz="2800" dirty="0"/>
              <a:t>از پيش تعيين شده تجمع نمايند. افرادي كه در مهار حادثه شركت مي كنند نيز پس از انجام وظايف محوله بايد به محل هاي امن پناه ببرند. اين محل هاي مي تواند در خارج از تاسياست نيز در نظر گرفته شود. لازم است افراد تا قبل از اعلام وضعيت عادي در اين محل</a:t>
            </a:r>
            <a:r>
              <a:rPr lang="fa-IR" altLang="fa-IR" sz="2800" dirty="0"/>
              <a:t>‏</a:t>
            </a:r>
            <a:r>
              <a:rPr lang="ar-SA" altLang="fa-IR" sz="2800" dirty="0"/>
              <a:t>ها بمانند. </a:t>
            </a:r>
            <a:endParaRPr lang="fa-IR" altLang="fa-IR" sz="2800" dirty="0"/>
          </a:p>
        </p:txBody>
      </p:sp>
    </p:spTree>
    <p:extLst>
      <p:ext uri="{BB962C8B-B14F-4D97-AF65-F5344CB8AC3E}">
        <p14:creationId xmlns:p14="http://schemas.microsoft.com/office/powerpoint/2010/main" val="180820701"/>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4"/>
          <p:cNvSpPr>
            <a:spLocks noGrp="1" noChangeArrowheads="1"/>
          </p:cNvSpPr>
          <p:nvPr>
            <p:ph type="title"/>
          </p:nvPr>
        </p:nvSpPr>
        <p:spPr bwMode="auto">
          <a:xfrm>
            <a:off x="746125" y="411238"/>
            <a:ext cx="8014608"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045" tIns="46523" rIns="93045" bIns="46523" numCol="1" rtlCol="0" anchor="ctr" anchorCtr="0" compatLnSpc="1">
            <a:prstTxWarp prst="textNoShape">
              <a:avLst/>
            </a:prstTxWarp>
            <a:noAutofit/>
          </a:bodyPr>
          <a:lstStyle/>
          <a:p>
            <a:pPr algn="r" eaLnBrk="1" hangingPunct="1"/>
            <a:r>
              <a:rPr lang="fa-IR" altLang="fa-IR" b="1" smtClean="0">
                <a:cs typeface="B Titr" panose="00000700000000000000" pitchFamily="2" charset="-78"/>
              </a:rPr>
              <a:t>طرح تخل</a:t>
            </a:r>
            <a:r>
              <a:rPr lang="ar-SA" altLang="fa-IR" b="1" smtClean="0">
                <a:cs typeface="B Titr" panose="00000700000000000000" pitchFamily="2" charset="-78"/>
              </a:rPr>
              <a:t>ي</a:t>
            </a:r>
            <a:r>
              <a:rPr lang="fa-IR" altLang="fa-IR" b="1" smtClean="0">
                <a:cs typeface="B Titr" panose="00000700000000000000" pitchFamily="2" charset="-78"/>
              </a:rPr>
              <a:t>ه اضطرار</a:t>
            </a:r>
            <a:r>
              <a:rPr lang="ar-SA" altLang="fa-IR" b="1" smtClean="0">
                <a:cs typeface="B Titr" panose="00000700000000000000" pitchFamily="2" charset="-78"/>
              </a:rPr>
              <a:t>ي</a:t>
            </a:r>
            <a:endParaRPr lang="fa-IR" altLang="fa-IR" b="1" smtClean="0">
              <a:cs typeface="B Titr" panose="00000700000000000000" pitchFamily="2" charset="-78"/>
            </a:endParaRPr>
          </a:p>
        </p:txBody>
      </p:sp>
      <p:sp>
        <p:nvSpPr>
          <p:cNvPr id="67586" name="Rectangle 3"/>
          <p:cNvSpPr>
            <a:spLocks noGrp="1" noChangeArrowheads="1"/>
          </p:cNvSpPr>
          <p:nvPr>
            <p:ph idx="1"/>
          </p:nvPr>
        </p:nvSpPr>
        <p:spPr>
          <a:xfrm>
            <a:off x="1159098" y="2255413"/>
            <a:ext cx="10004310" cy="4915203"/>
          </a:xfrm>
        </p:spPr>
        <p:txBody>
          <a:bodyPr>
            <a:normAutofit/>
          </a:bodyPr>
          <a:lstStyle/>
          <a:p>
            <a:pPr eaLnBrk="1" hangingPunct="1">
              <a:lnSpc>
                <a:spcPct val="80000"/>
              </a:lnSpc>
              <a:buFont typeface="Wingdings" panose="05000000000000000000" pitchFamily="2" charset="2"/>
              <a:buNone/>
            </a:pPr>
            <a:r>
              <a:rPr lang="ar-SA" altLang="fa-IR" sz="2762" dirty="0">
                <a:cs typeface="B Homa" panose="00000400000000000000" pitchFamily="2" charset="-78"/>
              </a:rPr>
              <a:t>در طرح تخليه اضطراري بايد موارد ذيل لحاظ شود:</a:t>
            </a:r>
            <a:endParaRPr lang="fa-IR" altLang="fa-IR" sz="2762" dirty="0">
              <a:cs typeface="B Homa" panose="00000400000000000000" pitchFamily="2" charset="-78"/>
            </a:endParaRPr>
          </a:p>
          <a:p>
            <a:pPr eaLnBrk="1" hangingPunct="1">
              <a:lnSpc>
                <a:spcPct val="80000"/>
              </a:lnSpc>
              <a:buFont typeface="Wingdings" panose="05000000000000000000" pitchFamily="2" charset="2"/>
              <a:buNone/>
            </a:pPr>
            <a:endParaRPr lang="ar-SA" altLang="fa-IR" sz="2762" dirty="0">
              <a:cs typeface="B Homa" panose="00000400000000000000" pitchFamily="2" charset="-78"/>
            </a:endParaRPr>
          </a:p>
          <a:p>
            <a:pPr eaLnBrk="1" hangingPunct="1">
              <a:lnSpc>
                <a:spcPct val="80000"/>
              </a:lnSpc>
              <a:buClr>
                <a:srgbClr val="660066"/>
              </a:buClr>
              <a:buFont typeface="Wingdings" panose="05000000000000000000" pitchFamily="2" charset="2"/>
              <a:buChar char="w"/>
            </a:pPr>
            <a:r>
              <a:rPr lang="ar-SA" altLang="fa-IR" sz="2381" dirty="0">
                <a:cs typeface="B Nazanin" panose="00000400000000000000" pitchFamily="2" charset="-78"/>
              </a:rPr>
              <a:t>چه كسي دستور تخليه اضطراري را صادر مي‏كند.</a:t>
            </a:r>
          </a:p>
          <a:p>
            <a:pPr eaLnBrk="1" hangingPunct="1">
              <a:lnSpc>
                <a:spcPct val="80000"/>
              </a:lnSpc>
              <a:buClr>
                <a:srgbClr val="660066"/>
              </a:buClr>
              <a:buFont typeface="Wingdings" panose="05000000000000000000" pitchFamily="2" charset="2"/>
              <a:buChar char="w"/>
            </a:pPr>
            <a:r>
              <a:rPr lang="ar-SA" altLang="fa-IR" sz="2381" dirty="0">
                <a:cs typeface="B Nazanin" panose="00000400000000000000" pitchFamily="2" charset="-78"/>
              </a:rPr>
              <a:t>چگونه تصميم تخليه اضطراري به اطلاع افراد مي‏رسد.</a:t>
            </a:r>
          </a:p>
          <a:p>
            <a:pPr eaLnBrk="1" hangingPunct="1">
              <a:lnSpc>
                <a:spcPct val="80000"/>
              </a:lnSpc>
              <a:buClr>
                <a:srgbClr val="660066"/>
              </a:buClr>
              <a:buFont typeface="Wingdings" panose="05000000000000000000" pitchFamily="2" charset="2"/>
              <a:buChar char="w"/>
            </a:pPr>
            <a:r>
              <a:rPr lang="ar-SA" altLang="fa-IR" sz="2381" dirty="0">
                <a:cs typeface="B Nazanin" panose="00000400000000000000" pitchFamily="2" charset="-78"/>
              </a:rPr>
              <a:t>مسيرهاي تخليه كدامند.</a:t>
            </a:r>
          </a:p>
          <a:p>
            <a:pPr eaLnBrk="1" hangingPunct="1">
              <a:lnSpc>
                <a:spcPct val="80000"/>
              </a:lnSpc>
              <a:buClr>
                <a:srgbClr val="660066"/>
              </a:buClr>
              <a:buFont typeface="Wingdings" panose="05000000000000000000" pitchFamily="2" charset="2"/>
              <a:buChar char="w"/>
            </a:pPr>
            <a:r>
              <a:rPr lang="ar-SA" altLang="fa-IR" sz="2381" dirty="0">
                <a:cs typeface="B Nazanin" panose="00000400000000000000" pitchFamily="2" charset="-78"/>
              </a:rPr>
              <a:t>چه تجهيزاتي براي سهولت در انجام تخليه مورد نياز است.</a:t>
            </a:r>
          </a:p>
          <a:p>
            <a:pPr eaLnBrk="1" hangingPunct="1">
              <a:lnSpc>
                <a:spcPct val="80000"/>
              </a:lnSpc>
              <a:buClr>
                <a:srgbClr val="660066"/>
              </a:buClr>
              <a:buFont typeface="Wingdings" panose="05000000000000000000" pitchFamily="2" charset="2"/>
              <a:buChar char="w"/>
            </a:pPr>
            <a:r>
              <a:rPr lang="ar-SA" altLang="fa-IR" sz="2381" dirty="0">
                <a:cs typeface="B Nazanin" panose="00000400000000000000" pitchFamily="2" charset="-78"/>
              </a:rPr>
              <a:t>محلهاي امن براي تجمع پس از تخليه اضطراري كدامند.</a:t>
            </a:r>
          </a:p>
          <a:p>
            <a:pPr eaLnBrk="1" hangingPunct="1">
              <a:lnSpc>
                <a:spcPct val="80000"/>
              </a:lnSpc>
              <a:buClr>
                <a:srgbClr val="660066"/>
              </a:buClr>
              <a:buFont typeface="Wingdings" panose="05000000000000000000" pitchFamily="2" charset="2"/>
              <a:buChar char="w"/>
            </a:pPr>
            <a:r>
              <a:rPr lang="ar-SA" altLang="fa-IR" sz="2381" dirty="0">
                <a:cs typeface="B Nazanin" panose="00000400000000000000" pitchFamily="2" charset="-78"/>
              </a:rPr>
              <a:t>سرشماري افراد پس از تجمع در محل‏هاي امن چگونه و توسط چه كسي انجام  مي‏شود.</a:t>
            </a:r>
          </a:p>
          <a:p>
            <a:pPr eaLnBrk="1" hangingPunct="1">
              <a:lnSpc>
                <a:spcPct val="80000"/>
              </a:lnSpc>
              <a:buClr>
                <a:srgbClr val="660066"/>
              </a:buClr>
              <a:buFont typeface="Wingdings" panose="05000000000000000000" pitchFamily="2" charset="2"/>
              <a:buChar char="w"/>
            </a:pPr>
            <a:r>
              <a:rPr lang="ar-SA" altLang="fa-IR" sz="2381" dirty="0">
                <a:cs typeface="B Nazanin" panose="00000400000000000000" pitchFamily="2" charset="-78"/>
              </a:rPr>
              <a:t>وظايف هر يك از ا افراد در تخليه اضطراري چيست.</a:t>
            </a:r>
          </a:p>
          <a:p>
            <a:pPr lvl="3" eaLnBrk="1" hangingPunct="1">
              <a:lnSpc>
                <a:spcPct val="80000"/>
              </a:lnSpc>
            </a:pPr>
            <a:r>
              <a:rPr lang="ar-SA" altLang="fa-IR" dirty="0" smtClean="0">
                <a:cs typeface="B Nazanin" panose="00000400000000000000" pitchFamily="2" charset="-78"/>
              </a:rPr>
              <a:t>جستجو و امداد پس از تخليه چگونه صورت مي‏گيرد.</a:t>
            </a:r>
          </a:p>
          <a:p>
            <a:pPr lvl="3" eaLnBrk="1" hangingPunct="1">
              <a:lnSpc>
                <a:spcPct val="80000"/>
              </a:lnSpc>
            </a:pPr>
            <a:r>
              <a:rPr lang="ar-SA" altLang="fa-IR" dirty="0" smtClean="0">
                <a:cs typeface="B Nazanin" panose="00000400000000000000" pitchFamily="2" charset="-78"/>
              </a:rPr>
              <a:t>آيا تخليه عمومي منطقه مورد نياز است.</a:t>
            </a:r>
          </a:p>
          <a:p>
            <a:pPr lvl="3" eaLnBrk="1" hangingPunct="1">
              <a:lnSpc>
                <a:spcPct val="80000"/>
              </a:lnSpc>
            </a:pPr>
            <a:r>
              <a:rPr lang="ar-SA" altLang="fa-IR" dirty="0" smtClean="0">
                <a:cs typeface="B Nazanin" panose="00000400000000000000" pitchFamily="2" charset="-78"/>
              </a:rPr>
              <a:t>سازماندهي تخليه عمومي چگونه انجام مي‏شود.</a:t>
            </a:r>
            <a:endParaRPr lang="en-US" altLang="fa-IR" dirty="0" smtClean="0">
              <a:cs typeface="B Nazanin" panose="00000400000000000000" pitchFamily="2" charset="-78"/>
            </a:endParaRPr>
          </a:p>
        </p:txBody>
      </p:sp>
      <p:pic>
        <p:nvPicPr>
          <p:cNvPr id="67588" name="Picture 5" descr="af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1316" y="616858"/>
            <a:ext cx="1508881" cy="70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6497080"/>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919232" y="616858"/>
            <a:ext cx="2382762" cy="686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2" tIns="46511" rIns="93022" bIns="46511"/>
          <a:lstStyle>
            <a:lvl1pPr marL="366713" indent="-366713" defTabSz="977900" eaLnBrk="0" hangingPunct="0">
              <a:defRPr>
                <a:solidFill>
                  <a:schemeClr val="tx1"/>
                </a:solidFill>
                <a:latin typeface="Arial" panose="020B0604020202020204" pitchFamily="34" charset="0"/>
                <a:cs typeface="B Nazanin" panose="00000400000000000000" pitchFamily="2" charset="-78"/>
              </a:defRPr>
            </a:lvl1pPr>
            <a:lvl2pPr marL="742950" indent="-285750" defTabSz="977900" eaLnBrk="0" hangingPunct="0">
              <a:defRPr>
                <a:solidFill>
                  <a:schemeClr val="tx1"/>
                </a:solidFill>
                <a:latin typeface="Arial" panose="020B0604020202020204" pitchFamily="34" charset="0"/>
                <a:cs typeface="B Nazanin" panose="00000400000000000000" pitchFamily="2" charset="-78"/>
              </a:defRPr>
            </a:lvl2pPr>
            <a:lvl3pPr marL="1143000" indent="-228600" defTabSz="977900" eaLnBrk="0" hangingPunct="0">
              <a:defRPr>
                <a:solidFill>
                  <a:schemeClr val="tx1"/>
                </a:solidFill>
                <a:latin typeface="Arial" panose="020B0604020202020204" pitchFamily="34" charset="0"/>
                <a:cs typeface="B Nazanin" panose="00000400000000000000" pitchFamily="2" charset="-78"/>
              </a:defRPr>
            </a:lvl3pPr>
            <a:lvl4pPr marL="1600200" indent="-228600" defTabSz="977900" eaLnBrk="0" hangingPunct="0">
              <a:defRPr>
                <a:solidFill>
                  <a:schemeClr val="tx1"/>
                </a:solidFill>
                <a:latin typeface="Arial" panose="020B0604020202020204" pitchFamily="34" charset="0"/>
                <a:cs typeface="B Nazanin" panose="00000400000000000000" pitchFamily="2" charset="-78"/>
              </a:defRPr>
            </a:lvl4pPr>
            <a:lvl5pPr marL="2057400" indent="-228600" defTabSz="977900" eaLnBrk="0" hangingPunct="0">
              <a:defRPr>
                <a:solidFill>
                  <a:schemeClr val="tx1"/>
                </a:solidFill>
                <a:latin typeface="Arial" panose="020B0604020202020204" pitchFamily="34" charset="0"/>
                <a:cs typeface="B Nazanin" panose="00000400000000000000" pitchFamily="2" charset="-78"/>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rtl="1" eaLnBrk="1" hangingPunct="1">
              <a:spcBef>
                <a:spcPct val="20000"/>
              </a:spcBef>
              <a:buClr>
                <a:schemeClr val="folHlink"/>
              </a:buClr>
              <a:buSzPct val="90000"/>
              <a:buFont typeface="Wingdings" panose="05000000000000000000" pitchFamily="2" charset="2"/>
              <a:buNone/>
            </a:pPr>
            <a:r>
              <a:rPr lang="fa-IR" altLang="fa-IR" sz="3429" b="1">
                <a:cs typeface="B Titr" panose="00000700000000000000" pitchFamily="2" charset="-78"/>
              </a:rPr>
              <a:t>نقاط تجمع</a:t>
            </a:r>
          </a:p>
        </p:txBody>
      </p:sp>
      <p:sp>
        <p:nvSpPr>
          <p:cNvPr id="68611" name="Rectangle 3"/>
          <p:cNvSpPr>
            <a:spLocks noChangeArrowheads="1"/>
          </p:cNvSpPr>
          <p:nvPr/>
        </p:nvSpPr>
        <p:spPr bwMode="auto">
          <a:xfrm>
            <a:off x="2692445" y="2863920"/>
            <a:ext cx="8241718" cy="3292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22" tIns="46511" rIns="93022" bIns="46511"/>
          <a:lstStyle>
            <a:lvl1pPr marL="366713" indent="-366713" defTabSz="977900" eaLnBrk="0" hangingPunct="0">
              <a:defRPr>
                <a:solidFill>
                  <a:schemeClr val="tx1"/>
                </a:solidFill>
                <a:latin typeface="Arial" panose="020B0604020202020204" pitchFamily="34" charset="0"/>
                <a:cs typeface="B Nazanin" panose="00000400000000000000" pitchFamily="2" charset="-78"/>
              </a:defRPr>
            </a:lvl1pPr>
            <a:lvl2pPr marL="742950" indent="-285750" defTabSz="977900" eaLnBrk="0" hangingPunct="0">
              <a:defRPr>
                <a:solidFill>
                  <a:schemeClr val="tx1"/>
                </a:solidFill>
                <a:latin typeface="Arial" panose="020B0604020202020204" pitchFamily="34" charset="0"/>
                <a:cs typeface="B Nazanin" panose="00000400000000000000" pitchFamily="2" charset="-78"/>
              </a:defRPr>
            </a:lvl2pPr>
            <a:lvl3pPr marL="1143000" indent="-228600" defTabSz="977900" eaLnBrk="0" hangingPunct="0">
              <a:defRPr>
                <a:solidFill>
                  <a:schemeClr val="tx1"/>
                </a:solidFill>
                <a:latin typeface="Arial" panose="020B0604020202020204" pitchFamily="34" charset="0"/>
                <a:cs typeface="B Nazanin" panose="00000400000000000000" pitchFamily="2" charset="-78"/>
              </a:defRPr>
            </a:lvl3pPr>
            <a:lvl4pPr marL="1600200" indent="-228600" defTabSz="977900" eaLnBrk="0" hangingPunct="0">
              <a:defRPr>
                <a:solidFill>
                  <a:schemeClr val="tx1"/>
                </a:solidFill>
                <a:latin typeface="Arial" panose="020B0604020202020204" pitchFamily="34" charset="0"/>
                <a:cs typeface="B Nazanin" panose="00000400000000000000" pitchFamily="2" charset="-78"/>
              </a:defRPr>
            </a:lvl4pPr>
            <a:lvl5pPr marL="2057400" indent="-228600" defTabSz="977900" eaLnBrk="0" hangingPunct="0">
              <a:defRPr>
                <a:solidFill>
                  <a:schemeClr val="tx1"/>
                </a:solidFill>
                <a:latin typeface="Arial" panose="020B0604020202020204" pitchFamily="34" charset="0"/>
                <a:cs typeface="B Nazanin" panose="00000400000000000000" pitchFamily="2" charset="-78"/>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just" rtl="1" eaLnBrk="1" hangingPunct="1">
              <a:lnSpc>
                <a:spcPct val="210000"/>
              </a:lnSpc>
              <a:spcBef>
                <a:spcPct val="20000"/>
              </a:spcBef>
              <a:buClr>
                <a:schemeClr val="folHlink"/>
              </a:buClr>
              <a:buSzPct val="90000"/>
              <a:buFont typeface="Wingdings" panose="05000000000000000000" pitchFamily="2" charset="2"/>
              <a:buChar char="n"/>
            </a:pPr>
            <a:r>
              <a:rPr lang="fa-IR" altLang="fa-IR" sz="1905" b="1" dirty="0"/>
              <a:t>تع</a:t>
            </a:r>
            <a:r>
              <a:rPr lang="ar-SA" altLang="fa-IR" sz="1905" b="1" dirty="0"/>
              <a:t>يي</a:t>
            </a:r>
            <a:r>
              <a:rPr lang="fa-IR" altLang="fa-IR" sz="1905" b="1" dirty="0"/>
              <a:t>ن مکان ها</a:t>
            </a:r>
            <a:r>
              <a:rPr lang="ar-SA" altLang="fa-IR" sz="1905" b="1" dirty="0"/>
              <a:t>ي</a:t>
            </a:r>
            <a:r>
              <a:rPr lang="fa-IR" altLang="fa-IR" sz="1905" b="1" dirty="0"/>
              <a:t> تجمع افراد پس از تخل</a:t>
            </a:r>
            <a:r>
              <a:rPr lang="ar-SA" altLang="fa-IR" sz="1905" b="1" dirty="0"/>
              <a:t>ي</a:t>
            </a:r>
            <a:r>
              <a:rPr lang="fa-IR" altLang="fa-IR" sz="1905" b="1" dirty="0"/>
              <a:t>ه</a:t>
            </a:r>
          </a:p>
          <a:p>
            <a:pPr algn="just" rtl="1" eaLnBrk="1" hangingPunct="1">
              <a:lnSpc>
                <a:spcPct val="210000"/>
              </a:lnSpc>
              <a:spcBef>
                <a:spcPct val="20000"/>
              </a:spcBef>
              <a:buClr>
                <a:schemeClr val="folHlink"/>
              </a:buClr>
              <a:buSzPct val="90000"/>
              <a:buFont typeface="Wingdings" panose="05000000000000000000" pitchFamily="2" charset="2"/>
              <a:buChar char="n"/>
            </a:pPr>
            <a:r>
              <a:rPr lang="fa-IR" altLang="fa-IR" sz="1905" b="1" dirty="0"/>
              <a:t>انجام سرشمار</a:t>
            </a:r>
            <a:r>
              <a:rPr lang="ar-SA" altLang="fa-IR" sz="1905" b="1" dirty="0"/>
              <a:t>ي</a:t>
            </a:r>
            <a:r>
              <a:rPr lang="fa-IR" altLang="fa-IR" sz="1905" b="1" dirty="0"/>
              <a:t> افراد در مکان ها</a:t>
            </a:r>
            <a:r>
              <a:rPr lang="ar-SA" altLang="fa-IR" sz="1905" b="1" dirty="0"/>
              <a:t>ي</a:t>
            </a:r>
            <a:r>
              <a:rPr lang="fa-IR" altLang="fa-IR" sz="1905" b="1" dirty="0"/>
              <a:t> تجمع (پس از اتمام تخل</a:t>
            </a:r>
            <a:r>
              <a:rPr lang="ar-SA" altLang="fa-IR" sz="1905" b="1" dirty="0"/>
              <a:t>ي</a:t>
            </a:r>
            <a:r>
              <a:rPr lang="fa-IR" altLang="fa-IR" sz="1905" b="1" dirty="0"/>
              <a:t>ه)</a:t>
            </a:r>
          </a:p>
          <a:p>
            <a:pPr algn="just" rtl="1" eaLnBrk="1" hangingPunct="1">
              <a:lnSpc>
                <a:spcPct val="210000"/>
              </a:lnSpc>
              <a:spcBef>
                <a:spcPct val="20000"/>
              </a:spcBef>
              <a:buClr>
                <a:schemeClr val="folHlink"/>
              </a:buClr>
              <a:buSzPct val="90000"/>
              <a:buFont typeface="Wingdings" panose="05000000000000000000" pitchFamily="2" charset="2"/>
              <a:buChar char="n"/>
            </a:pPr>
            <a:r>
              <a:rPr lang="fa-IR" altLang="fa-IR" sz="1905" b="1" dirty="0"/>
              <a:t>جستجو</a:t>
            </a:r>
            <a:r>
              <a:rPr lang="ar-SA" altLang="fa-IR" sz="1905" b="1" dirty="0"/>
              <a:t>ي</a:t>
            </a:r>
            <a:r>
              <a:rPr lang="fa-IR" altLang="fa-IR" sz="1905" b="1" dirty="0"/>
              <a:t> مفقود</a:t>
            </a:r>
            <a:r>
              <a:rPr lang="ar-SA" altLang="fa-IR" sz="1905" b="1" dirty="0"/>
              <a:t>ي</a:t>
            </a:r>
            <a:r>
              <a:rPr lang="fa-IR" altLang="fa-IR" sz="1905" b="1" dirty="0"/>
              <a:t>ن تنها بر عهده گروه ها</a:t>
            </a:r>
            <a:r>
              <a:rPr lang="ar-SA" altLang="fa-IR" sz="1905" b="1" dirty="0"/>
              <a:t>ي</a:t>
            </a:r>
            <a:r>
              <a:rPr lang="fa-IR" altLang="fa-IR" sz="1905" b="1" dirty="0"/>
              <a:t> تجسس م</a:t>
            </a:r>
            <a:r>
              <a:rPr lang="ar-SA" altLang="fa-IR" sz="1905" b="1" dirty="0"/>
              <a:t>ي</a:t>
            </a:r>
            <a:r>
              <a:rPr lang="fa-IR" altLang="fa-IR" sz="1905" b="1" dirty="0"/>
              <a:t> باشد. </a:t>
            </a:r>
          </a:p>
        </p:txBody>
      </p:sp>
    </p:spTree>
    <p:extLst>
      <p:ext uri="{BB962C8B-B14F-4D97-AF65-F5344CB8AC3E}">
        <p14:creationId xmlns:p14="http://schemas.microsoft.com/office/powerpoint/2010/main" val="306997789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798490" y="2604212"/>
            <a:ext cx="9858171" cy="4387548"/>
          </a:xfrm>
        </p:spPr>
        <p:txBody>
          <a:bodyPr>
            <a:normAutofit/>
          </a:bodyPr>
          <a:lstStyle/>
          <a:p>
            <a:pPr marL="0" indent="0" algn="just">
              <a:lnSpc>
                <a:spcPct val="150000"/>
              </a:lnSpc>
              <a:buNone/>
            </a:pPr>
            <a:r>
              <a:rPr lang="fa-IR" altLang="fa-IR" sz="2800" b="1" dirty="0">
                <a:cs typeface="B Nazanin" panose="00000400000000000000" pitchFamily="2" charset="-78"/>
              </a:rPr>
              <a:t>فرآ</a:t>
            </a:r>
            <a:r>
              <a:rPr lang="ar-SA" altLang="fa-IR" sz="2800" b="1" dirty="0">
                <a:cs typeface="B Nazanin" panose="00000400000000000000" pitchFamily="2" charset="-78"/>
              </a:rPr>
              <a:t>ي</a:t>
            </a:r>
            <a:r>
              <a:rPr lang="fa-IR" altLang="fa-IR" sz="2800" b="1" dirty="0">
                <a:cs typeface="B Nazanin" panose="00000400000000000000" pitchFamily="2" charset="-78"/>
              </a:rPr>
              <a:t>ند</a:t>
            </a:r>
            <a:r>
              <a:rPr lang="ar-SA" altLang="fa-IR" sz="2800" b="1" dirty="0">
                <a:cs typeface="B Nazanin" panose="00000400000000000000" pitchFamily="2" charset="-78"/>
              </a:rPr>
              <a:t>ي</a:t>
            </a:r>
            <a:r>
              <a:rPr lang="fa-IR" altLang="fa-IR" sz="2800" b="1" dirty="0">
                <a:cs typeface="B Nazanin" panose="00000400000000000000" pitchFamily="2" charset="-78"/>
              </a:rPr>
              <a:t> پو</a:t>
            </a:r>
            <a:r>
              <a:rPr lang="ar-SA" altLang="fa-IR" sz="2800" b="1" dirty="0">
                <a:cs typeface="B Nazanin" panose="00000400000000000000" pitchFamily="2" charset="-78"/>
              </a:rPr>
              <a:t>ي</a:t>
            </a:r>
            <a:r>
              <a:rPr lang="fa-IR" altLang="fa-IR" sz="2800" b="1" dirty="0">
                <a:cs typeface="B Nazanin" panose="00000400000000000000" pitchFamily="2" charset="-78"/>
              </a:rPr>
              <a:t>است </a:t>
            </a:r>
            <a:r>
              <a:rPr lang="ar-SA" altLang="ko-KR" sz="2800" b="1" dirty="0">
                <a:cs typeface="B Nazanin" panose="00000400000000000000" pitchFamily="2" charset="-78"/>
              </a:rPr>
              <a:t>است که به وسيلة </a:t>
            </a:r>
            <a:r>
              <a:rPr lang="ar-SA" altLang="ko-KR" sz="2800" b="1" u="sng" dirty="0">
                <a:solidFill>
                  <a:srgbClr val="FF0000"/>
                </a:solidFill>
                <a:cs typeface="B Nazanin" panose="00000400000000000000" pitchFamily="2" charset="-78"/>
              </a:rPr>
              <a:t>مشاهدة</a:t>
            </a:r>
            <a:r>
              <a:rPr lang="ar-SA" altLang="ko-KR" sz="2800" b="1" dirty="0">
                <a:solidFill>
                  <a:srgbClr val="FF0000"/>
                </a:solidFill>
                <a:cs typeface="B Nazanin" panose="00000400000000000000" pitchFamily="2" charset="-78"/>
              </a:rPr>
              <a:t> </a:t>
            </a:r>
            <a:r>
              <a:rPr lang="ar-SA" altLang="ko-KR" sz="2800" b="1" dirty="0">
                <a:cs typeface="B Nazanin" panose="00000400000000000000" pitchFamily="2" charset="-78"/>
              </a:rPr>
              <a:t>سيستماتيک بحران‌ها و </a:t>
            </a:r>
            <a:r>
              <a:rPr lang="ar-SA" altLang="ko-KR" sz="2800" b="1" u="sng" dirty="0">
                <a:solidFill>
                  <a:srgbClr val="FF0000"/>
                </a:solidFill>
                <a:cs typeface="B Nazanin" panose="00000400000000000000" pitchFamily="2" charset="-78"/>
              </a:rPr>
              <a:t>تجزيه و تحليل</a:t>
            </a:r>
            <a:r>
              <a:rPr lang="ar-SA" altLang="ko-KR" sz="2800" b="1" u="sng" dirty="0">
                <a:cs typeface="B Nazanin" panose="00000400000000000000" pitchFamily="2" charset="-78"/>
              </a:rPr>
              <a:t> </a:t>
            </a:r>
            <a:r>
              <a:rPr lang="ar-SA" altLang="ko-KR" sz="2800" b="1" dirty="0">
                <a:cs typeface="B Nazanin" panose="00000400000000000000" pitchFamily="2" charset="-78"/>
              </a:rPr>
              <a:t>آنها در جستجوي يافتن ابزاري است که بوسيلة آنها بتوان از بروز بحران‌ها </a:t>
            </a:r>
            <a:r>
              <a:rPr lang="ar-SA" altLang="ko-KR" sz="2800" b="1" u="sng" dirty="0">
                <a:solidFill>
                  <a:srgbClr val="FF0000"/>
                </a:solidFill>
                <a:cs typeface="B Nazanin" panose="00000400000000000000" pitchFamily="2" charset="-78"/>
              </a:rPr>
              <a:t>پيشگيري</a:t>
            </a:r>
            <a:r>
              <a:rPr lang="ar-SA" altLang="ko-KR" sz="2800" b="1" dirty="0">
                <a:cs typeface="B Nazanin" panose="00000400000000000000" pitchFamily="2" charset="-78"/>
              </a:rPr>
              <a:t> نمود و يا در صورت بروز آن در خصوص کاهش آثار، </a:t>
            </a:r>
            <a:r>
              <a:rPr lang="ar-SA" altLang="ko-KR" sz="2800" b="1" u="sng" dirty="0">
                <a:solidFill>
                  <a:srgbClr val="FF0000"/>
                </a:solidFill>
                <a:cs typeface="B Nazanin" panose="00000400000000000000" pitchFamily="2" charset="-78"/>
              </a:rPr>
              <a:t>آمادگي</a:t>
            </a:r>
            <a:r>
              <a:rPr lang="ar-SA" altLang="ko-KR" sz="2800" b="1" dirty="0">
                <a:cs typeface="B Nazanin" panose="00000400000000000000" pitchFamily="2" charset="-78"/>
              </a:rPr>
              <a:t> لازم، امدادرساني سريع و بهبود، اقدام نمود.</a:t>
            </a:r>
            <a:endParaRPr lang="fa-IR" altLang="fa-IR" sz="2800" b="1" dirty="0">
              <a:cs typeface="B Nazanin" panose="00000400000000000000" pitchFamily="2" charset="-78"/>
            </a:endParaRPr>
          </a:p>
        </p:txBody>
      </p:sp>
      <p:sp>
        <p:nvSpPr>
          <p:cNvPr id="27651" name="Rectangle 6"/>
          <p:cNvSpPr>
            <a:spLocks noChangeArrowheads="1"/>
          </p:cNvSpPr>
          <p:nvPr/>
        </p:nvSpPr>
        <p:spPr bwMode="auto">
          <a:xfrm>
            <a:off x="3391285" y="806400"/>
            <a:ext cx="6995584" cy="616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45" tIns="46523" rIns="93045" bIns="46523"/>
          <a:lstStyle>
            <a:lvl1pPr marL="366713" indent="-366713" defTabSz="977900" eaLnBrk="0" hangingPunct="0">
              <a:defRPr>
                <a:solidFill>
                  <a:schemeClr val="tx1"/>
                </a:solidFill>
                <a:latin typeface="Arial" panose="020B0604020202020204" pitchFamily="34" charset="0"/>
                <a:cs typeface="B Nazanin" panose="00000400000000000000" pitchFamily="2" charset="-78"/>
              </a:defRPr>
            </a:lvl1pPr>
            <a:lvl2pPr marL="742950" indent="-285750" defTabSz="977900" eaLnBrk="0" hangingPunct="0">
              <a:defRPr>
                <a:solidFill>
                  <a:schemeClr val="tx1"/>
                </a:solidFill>
                <a:latin typeface="Arial" panose="020B0604020202020204" pitchFamily="34" charset="0"/>
                <a:cs typeface="B Nazanin" panose="00000400000000000000" pitchFamily="2" charset="-78"/>
              </a:defRPr>
            </a:lvl2pPr>
            <a:lvl3pPr marL="1143000" indent="-228600" defTabSz="977900" eaLnBrk="0" hangingPunct="0">
              <a:defRPr>
                <a:solidFill>
                  <a:schemeClr val="tx1"/>
                </a:solidFill>
                <a:latin typeface="Arial" panose="020B0604020202020204" pitchFamily="34" charset="0"/>
                <a:cs typeface="B Nazanin" panose="00000400000000000000" pitchFamily="2" charset="-78"/>
              </a:defRPr>
            </a:lvl3pPr>
            <a:lvl4pPr marL="1600200" indent="-228600" defTabSz="977900" eaLnBrk="0" hangingPunct="0">
              <a:defRPr>
                <a:solidFill>
                  <a:schemeClr val="tx1"/>
                </a:solidFill>
                <a:latin typeface="Arial" panose="020B0604020202020204" pitchFamily="34" charset="0"/>
                <a:cs typeface="B Nazanin" panose="00000400000000000000" pitchFamily="2" charset="-78"/>
              </a:defRPr>
            </a:lvl4pPr>
            <a:lvl5pPr marL="2057400" indent="-228600" defTabSz="977900" eaLnBrk="0" hangingPunct="0">
              <a:defRPr>
                <a:solidFill>
                  <a:schemeClr val="tx1"/>
                </a:solidFill>
                <a:latin typeface="Arial" panose="020B0604020202020204" pitchFamily="34" charset="0"/>
                <a:cs typeface="B Nazanin" panose="00000400000000000000" pitchFamily="2" charset="-78"/>
              </a:defRPr>
            </a:lvl5pPr>
            <a:lvl6pPr marL="25146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6pPr>
            <a:lvl7pPr marL="29718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7pPr>
            <a:lvl8pPr marL="34290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8pPr>
            <a:lvl9pPr marL="3886200" indent="-228600" defTabSz="977900" eaLnBrk="0" fontAlgn="base" hangingPunct="0">
              <a:spcBef>
                <a:spcPct val="0"/>
              </a:spcBef>
              <a:spcAft>
                <a:spcPct val="0"/>
              </a:spcAft>
              <a:defRPr>
                <a:solidFill>
                  <a:schemeClr val="tx1"/>
                </a:solidFill>
                <a:latin typeface="Arial" panose="020B0604020202020204" pitchFamily="34" charset="0"/>
                <a:cs typeface="B Nazanin" panose="00000400000000000000" pitchFamily="2" charset="-78"/>
              </a:defRPr>
            </a:lvl9pPr>
          </a:lstStyle>
          <a:p>
            <a:pPr algn="r" rtl="1" eaLnBrk="1" hangingPunct="1">
              <a:spcBef>
                <a:spcPct val="20000"/>
              </a:spcBef>
              <a:buClr>
                <a:schemeClr val="folHlink"/>
              </a:buClr>
              <a:buSzPct val="90000"/>
              <a:buFont typeface="Wingdings" panose="05000000000000000000" pitchFamily="2" charset="2"/>
              <a:buNone/>
            </a:pPr>
            <a:r>
              <a:rPr lang="fa-IR" altLang="fa-IR" sz="3429" b="1" dirty="0">
                <a:solidFill>
                  <a:srgbClr val="000066"/>
                </a:solidFill>
              </a:rPr>
              <a:t>تعاریف- مدیریت اضطرار</a:t>
            </a:r>
            <a:r>
              <a:rPr lang="ar-SA" altLang="fa-IR" sz="3429" b="1" dirty="0">
                <a:solidFill>
                  <a:srgbClr val="000066"/>
                </a:solidFill>
              </a:rPr>
              <a:t>ي</a:t>
            </a:r>
            <a:r>
              <a:rPr lang="fa-IR" altLang="fa-IR" sz="3429" b="1" dirty="0">
                <a:solidFill>
                  <a:srgbClr val="000066"/>
                </a:solidFill>
              </a:rPr>
              <a:t> (مدیریت بحران)</a:t>
            </a:r>
          </a:p>
        </p:txBody>
      </p:sp>
    </p:spTree>
    <p:extLst>
      <p:ext uri="{BB962C8B-B14F-4D97-AF65-F5344CB8AC3E}">
        <p14:creationId xmlns:p14="http://schemas.microsoft.com/office/powerpoint/2010/main" val="3589642470"/>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7666020"/>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12192000" cy="6858000"/>
          </a:xfrm>
          <a:prstGeom prst="rect">
            <a:avLst/>
          </a:prstGeom>
        </p:spPr>
      </p:pic>
    </p:spTree>
    <p:extLst>
      <p:ext uri="{BB962C8B-B14F-4D97-AF65-F5344CB8AC3E}">
        <p14:creationId xmlns:p14="http://schemas.microsoft.com/office/powerpoint/2010/main" val="812386478"/>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val="407353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Titr" pitchFamily="2" charset="-78"/>
              </a:rPr>
              <a:t>چرخه مدیریت بحران:</a:t>
            </a:r>
            <a:endParaRPr lang="fa-IR" dirty="0"/>
          </a:p>
        </p:txBody>
      </p:sp>
      <p:sp>
        <p:nvSpPr>
          <p:cNvPr id="5" name="Title 1"/>
          <p:cNvSpPr>
            <a:spLocks noGrp="1"/>
          </p:cNvSpPr>
          <p:nvPr>
            <p:ph idx="1"/>
          </p:nvPr>
        </p:nvSpPr>
        <p:spPr/>
        <p:txBody>
          <a:bodyPr/>
          <a:lstStyle/>
          <a:p>
            <a:pPr rtl="1"/>
            <a:r>
              <a:rPr lang="fa-IR" sz="3600" dirty="0" smtClean="0">
                <a:solidFill>
                  <a:srgbClr val="FF0000"/>
                </a:solidFill>
                <a:cs typeface="B Titr" pitchFamily="2" charset="-78"/>
              </a:rPr>
              <a:t>پیشگیری</a:t>
            </a:r>
          </a:p>
          <a:p>
            <a:pPr rtl="1"/>
            <a:r>
              <a:rPr lang="fa-IR" sz="3600" dirty="0" smtClean="0">
                <a:solidFill>
                  <a:srgbClr val="FF0000"/>
                </a:solidFill>
                <a:cs typeface="B Titr" pitchFamily="2" charset="-78"/>
              </a:rPr>
              <a:t> آمادگی</a:t>
            </a:r>
          </a:p>
          <a:p>
            <a:pPr rtl="1"/>
            <a:r>
              <a:rPr lang="fa-IR" sz="3600" dirty="0" smtClean="0">
                <a:solidFill>
                  <a:srgbClr val="FF0000"/>
                </a:solidFill>
                <a:cs typeface="B Titr" pitchFamily="2" charset="-78"/>
              </a:rPr>
              <a:t> مقابله </a:t>
            </a:r>
          </a:p>
          <a:p>
            <a:pPr rtl="1"/>
            <a:r>
              <a:rPr lang="fa-IR" sz="3600" dirty="0" smtClean="0">
                <a:solidFill>
                  <a:srgbClr val="FF0000"/>
                </a:solidFill>
                <a:cs typeface="B Titr" pitchFamily="2" charset="-78"/>
              </a:rPr>
              <a:t>بازسازی</a:t>
            </a:r>
            <a:endParaRPr lang="en-US" sz="3600" dirty="0">
              <a:solidFill>
                <a:srgbClr val="FF0000"/>
              </a:solidFill>
              <a:cs typeface="B Titr" pitchFamily="2" charset="-78"/>
            </a:endParaRPr>
          </a:p>
        </p:txBody>
      </p:sp>
    </p:spTree>
    <p:extLst>
      <p:ext uri="{BB962C8B-B14F-4D97-AF65-F5344CB8AC3E}">
        <p14:creationId xmlns:p14="http://schemas.microsoft.com/office/powerpoint/2010/main" val="209875706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078" y="728970"/>
            <a:ext cx="8761413" cy="706964"/>
          </a:xfrm>
        </p:spPr>
        <p:txBody>
          <a:bodyPr/>
          <a:lstStyle/>
          <a:p>
            <a:pPr algn="r"/>
            <a:r>
              <a:rPr lang="fa-IR" dirty="0"/>
              <a:t>پیشگیری</a:t>
            </a:r>
          </a:p>
        </p:txBody>
      </p:sp>
      <p:sp>
        <p:nvSpPr>
          <p:cNvPr id="3" name="Content Placeholder 2"/>
          <p:cNvSpPr>
            <a:spLocks noGrp="1"/>
          </p:cNvSpPr>
          <p:nvPr>
            <p:ph idx="1"/>
          </p:nvPr>
        </p:nvSpPr>
        <p:spPr/>
        <p:txBody>
          <a:bodyPr/>
          <a:lstStyle/>
          <a:p>
            <a:pPr algn="just"/>
            <a:r>
              <a:rPr lang="fa-IR" sz="3600" b="1" dirty="0">
                <a:cs typeface="B Nazanin" panose="00000400000000000000" pitchFamily="2" charset="-78"/>
              </a:rPr>
              <a:t>مجموعه اقداماتي است که با هدف </a:t>
            </a:r>
            <a:r>
              <a:rPr lang="fa-IR" sz="3600" b="1" u="sng" dirty="0">
                <a:solidFill>
                  <a:srgbClr val="FF0000"/>
                </a:solidFill>
                <a:cs typeface="B Nazanin" panose="00000400000000000000" pitchFamily="2" charset="-78"/>
              </a:rPr>
              <a:t>جلوگيري</a:t>
            </a:r>
            <a:r>
              <a:rPr lang="fa-IR" sz="3600" b="1" dirty="0">
                <a:cs typeface="B Nazanin" panose="00000400000000000000" pitchFamily="2" charset="-78"/>
              </a:rPr>
              <a:t> از وقوع حوادث و يا</a:t>
            </a:r>
            <a:r>
              <a:rPr lang="fa-IR" sz="3600" b="1" u="sng" dirty="0">
                <a:solidFill>
                  <a:srgbClr val="FF0000"/>
                </a:solidFill>
                <a:cs typeface="B Nazanin" panose="00000400000000000000" pitchFamily="2" charset="-78"/>
              </a:rPr>
              <a:t> کاهش </a:t>
            </a:r>
            <a:r>
              <a:rPr lang="fa-IR" sz="3600" b="1" dirty="0">
                <a:cs typeface="B Nazanin" panose="00000400000000000000" pitchFamily="2" charset="-78"/>
              </a:rPr>
              <a:t>آثار زيانبار آن، سطح خطرپذيري جامعه را ارزيابي نموده و با مطالعات و اقدامات لازم سطح آن را تا حد قابل قبول کاهش مي دهد. </a:t>
            </a:r>
          </a:p>
          <a:p>
            <a:endParaRPr lang="fa-IR" dirty="0"/>
          </a:p>
        </p:txBody>
      </p:sp>
    </p:spTree>
    <p:extLst>
      <p:ext uri="{BB962C8B-B14F-4D97-AF65-F5344CB8AC3E}">
        <p14:creationId xmlns:p14="http://schemas.microsoft.com/office/powerpoint/2010/main" val="3704016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2836" y="824249"/>
            <a:ext cx="8684505" cy="965915"/>
          </a:xfrm>
        </p:spPr>
        <p:txBody>
          <a:bodyPr/>
          <a:lstStyle/>
          <a:p>
            <a:pPr algn="r"/>
            <a:r>
              <a:rPr lang="fa-IR" dirty="0"/>
              <a:t> آمادگی</a:t>
            </a:r>
            <a:br>
              <a:rPr lang="fa-IR" dirty="0"/>
            </a:br>
            <a:endParaRPr lang="fa-IR" dirty="0"/>
          </a:p>
        </p:txBody>
      </p:sp>
      <p:sp>
        <p:nvSpPr>
          <p:cNvPr id="3" name="Content Placeholder 2"/>
          <p:cNvSpPr>
            <a:spLocks noGrp="1"/>
          </p:cNvSpPr>
          <p:nvPr>
            <p:ph idx="1"/>
          </p:nvPr>
        </p:nvSpPr>
        <p:spPr/>
        <p:txBody>
          <a:bodyPr>
            <a:normAutofit/>
          </a:bodyPr>
          <a:lstStyle/>
          <a:p>
            <a:r>
              <a:rPr lang="fa-IR" sz="3200" b="1" dirty="0">
                <a:cs typeface="B Nazanin" panose="00000400000000000000" pitchFamily="2" charset="-78"/>
              </a:rPr>
              <a:t>مجموعه اقداماتي است که </a:t>
            </a:r>
            <a:r>
              <a:rPr lang="fa-IR" sz="3200" b="1" u="sng" dirty="0">
                <a:solidFill>
                  <a:srgbClr val="FF0000"/>
                </a:solidFill>
                <a:cs typeface="B Nazanin" panose="00000400000000000000" pitchFamily="2" charset="-78"/>
              </a:rPr>
              <a:t>توانايي</a:t>
            </a:r>
            <a:r>
              <a:rPr lang="fa-IR" sz="3200" b="1" dirty="0">
                <a:cs typeface="B Nazanin" panose="00000400000000000000" pitchFamily="2" charset="-78"/>
              </a:rPr>
              <a:t> جامعه را در انجام مراحل مختلف </a:t>
            </a:r>
            <a:r>
              <a:rPr lang="fa-IR" sz="3200" b="1" dirty="0" smtClean="0">
                <a:cs typeface="B Nazanin" panose="00000400000000000000" pitchFamily="2" charset="-78"/>
              </a:rPr>
              <a:t>مديريت بحران </a:t>
            </a:r>
            <a:r>
              <a:rPr lang="fa-IR" sz="3200" b="1" dirty="0">
                <a:cs typeface="B Nazanin" panose="00000400000000000000" pitchFamily="2" charset="-78"/>
              </a:rPr>
              <a:t>افزايش مي دهد.</a:t>
            </a:r>
            <a:br>
              <a:rPr lang="fa-IR" sz="3200" b="1" dirty="0">
                <a:cs typeface="B Nazanin" panose="00000400000000000000" pitchFamily="2" charset="-78"/>
              </a:rPr>
            </a:br>
            <a:r>
              <a:rPr lang="fa-IR" sz="3200" b="1" dirty="0">
                <a:cs typeface="B Nazanin" panose="00000400000000000000" pitchFamily="2" charset="-78"/>
              </a:rPr>
              <a:t>آمادگي </a:t>
            </a:r>
            <a:r>
              <a:rPr lang="fa-IR" sz="3200" b="1" dirty="0" smtClean="0">
                <a:cs typeface="B Nazanin" panose="00000400000000000000" pitchFamily="2" charset="-78"/>
              </a:rPr>
              <a:t>شامل: </a:t>
            </a:r>
            <a:r>
              <a:rPr lang="fa-IR" sz="3200" b="1" dirty="0">
                <a:solidFill>
                  <a:srgbClr val="FF0000"/>
                </a:solidFill>
                <a:cs typeface="B Nazanin" panose="00000400000000000000" pitchFamily="2" charset="-78"/>
              </a:rPr>
              <a:t>جمع آوري اطلاعات، برنامه ريزي وسازماندهي، ايجاد ساختارهاي مديريتي، آموزش، تأمين منابع وامكانات، تمرين و مانور </a:t>
            </a:r>
            <a:r>
              <a:rPr lang="fa-IR" sz="3200" b="1" dirty="0">
                <a:cs typeface="B Nazanin" panose="00000400000000000000" pitchFamily="2" charset="-78"/>
              </a:rPr>
              <a:t>است</a:t>
            </a:r>
            <a:r>
              <a:rPr lang="fa-IR" sz="2667" b="1" dirty="0">
                <a:cs typeface="B Nazanin" panose="00000400000000000000" pitchFamily="2" charset="-78"/>
              </a:rPr>
              <a:t>.</a:t>
            </a:r>
          </a:p>
        </p:txBody>
      </p:sp>
    </p:spTree>
    <p:extLst>
      <p:ext uri="{BB962C8B-B14F-4D97-AF65-F5344CB8AC3E}">
        <p14:creationId xmlns:p14="http://schemas.microsoft.com/office/powerpoint/2010/main" val="2365798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1064</TotalTime>
  <Words>2866</Words>
  <Application>Microsoft Office PowerPoint</Application>
  <PresentationFormat>Widescreen</PresentationFormat>
  <Paragraphs>223</Paragraphs>
  <Slides>62</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맑은 고딕</vt:lpstr>
      <vt:lpstr>メイリオ</vt:lpstr>
      <vt:lpstr>Arial</vt:lpstr>
      <vt:lpstr>B Homa</vt:lpstr>
      <vt:lpstr>B Nazanin</vt:lpstr>
      <vt:lpstr>B Titr</vt:lpstr>
      <vt:lpstr>Calibri</vt:lpstr>
      <vt:lpstr>Century Gothic</vt:lpstr>
      <vt:lpstr>Times New Roman</vt:lpstr>
      <vt:lpstr>Wingdings</vt:lpstr>
      <vt:lpstr>Wingdings 3</vt:lpstr>
      <vt:lpstr>Ion Boardroom</vt:lpstr>
      <vt:lpstr>مدیریت خطر حوادث و بلایا</vt:lpstr>
      <vt:lpstr>وضعيت اضطراري</vt:lpstr>
      <vt:lpstr>PowerPoint Presentation</vt:lpstr>
      <vt:lpstr>PowerPoint Presentation</vt:lpstr>
      <vt:lpstr>PowerPoint Presentation</vt:lpstr>
      <vt:lpstr>PowerPoint Presentation</vt:lpstr>
      <vt:lpstr>چرخه مدیریت بحران:</vt:lpstr>
      <vt:lpstr>پیشگیری</vt:lpstr>
      <vt:lpstr> آمادگی </vt:lpstr>
      <vt:lpstr>مقابله  </vt:lpstr>
      <vt:lpstr>بازسازی </vt:lpstr>
      <vt:lpstr> انواع وضعيت اضطراري</vt:lpstr>
      <vt:lpstr>مخاطرات:</vt:lpstr>
      <vt:lpstr>خطر:</vt:lpstr>
      <vt:lpstr> انواع مخاطرات:</vt:lpstr>
      <vt:lpstr>(بلاياي طبيعي Disaster از ديدگاه (W.H.O ) </vt:lpstr>
      <vt:lpstr>ایمنی و آسیب پذیری بیمارستان:</vt:lpstr>
      <vt:lpstr>آسیب پذیری :</vt:lpstr>
      <vt:lpstr>PowerPoint Presentation</vt:lpstr>
      <vt:lpstr>آسیب پذیری خارجی :</vt:lpstr>
      <vt:lpstr>آسیب پذیری داخلی:</vt:lpstr>
      <vt:lpstr>آسیب پذیری بیمارستان  از رویکرد دیگر:</vt:lpstr>
      <vt:lpstr>آسیب پذیری سازه ای:</vt:lpstr>
      <vt:lpstr>آسیب پذیری غیر ساز ه ای:</vt:lpstr>
      <vt:lpstr>آسیب پذیری مدیریتی -سازمانی</vt:lpstr>
      <vt:lpstr>برنامه ريزي آمادگي بيمارستاني</vt:lpstr>
      <vt:lpstr>پنج عامل مهم خطر آفرین داخلی و خارجی شناسایی شده:</vt:lpstr>
      <vt:lpstr>PowerPoint Presentation</vt:lpstr>
      <vt:lpstr>ارزیابی خطر عوامل خطر آفرین</vt:lpstr>
      <vt:lpstr>ابزار ارزیابی ایمنی بیمارستان</vt:lpstr>
      <vt:lpstr>PowerPoint Presentation</vt:lpstr>
      <vt:lpstr>تبيين فرايند فعال كردن برنا مه مديريت حوادث بيمارستاني</vt:lpstr>
      <vt:lpstr>سامانه هشدار سریع:</vt:lpstr>
      <vt:lpstr>مراحل تدوين سامانه ي هشدار سريع:</vt:lpstr>
      <vt:lpstr>منابع دريافت اطلاعات و اخبار</vt:lpstr>
      <vt:lpstr>منابع دريافت اطلاعات و اخبار</vt:lpstr>
      <vt:lpstr>حوادث داخل و خارج بیمارستانی:</vt:lpstr>
      <vt:lpstr>حوادث داخل و خارج بیمارستانی:</vt:lpstr>
      <vt:lpstr>PowerPoint Presentation</vt:lpstr>
      <vt:lpstr>اثرات حوادث و بلایا بر بیمارستان</vt:lpstr>
      <vt:lpstr>ویژگی های HICS:</vt:lpstr>
      <vt:lpstr>اهداف طراحیHICS:</vt:lpstr>
      <vt:lpstr>PowerPoint Presentation</vt:lpstr>
      <vt:lpstr>سامانه فرماندهی حادثه بیمارستانیHICS:</vt:lpstr>
      <vt:lpstr>PowerPoint Presentation</vt:lpstr>
      <vt:lpstr>سامانه هشدار سریع:</vt:lpstr>
      <vt:lpstr>تعین سطح حادثه:</vt:lpstr>
      <vt:lpstr>مشخصات يك خبر قابل اعتماد شامل موارد زيراست:</vt:lpstr>
      <vt:lpstr>يك خبر يا پيام خوب حاوي اطلاعات زير است: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تخليه اضطراري و تجمع در محل هاي امن از پيش تعيين شده</vt:lpstr>
      <vt:lpstr>طرح تخليه اضطراري</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Client04</dc:creator>
  <cp:lastModifiedBy>Client44</cp:lastModifiedBy>
  <cp:revision>74</cp:revision>
  <dcterms:created xsi:type="dcterms:W3CDTF">2017-07-22T03:44:22Z</dcterms:created>
  <dcterms:modified xsi:type="dcterms:W3CDTF">2022-11-02T12:22:53Z</dcterms:modified>
</cp:coreProperties>
</file>